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13" r:id="rId2"/>
    <p:sldId id="277" r:id="rId3"/>
    <p:sldId id="259" r:id="rId4"/>
    <p:sldId id="261" r:id="rId5"/>
    <p:sldId id="278" r:id="rId6"/>
    <p:sldId id="279" r:id="rId7"/>
    <p:sldId id="260" r:id="rId8"/>
    <p:sldId id="269" r:id="rId9"/>
    <p:sldId id="280" r:id="rId10"/>
    <p:sldId id="281" r:id="rId11"/>
    <p:sldId id="262" r:id="rId12"/>
    <p:sldId id="315" r:id="rId13"/>
    <p:sldId id="264" r:id="rId14"/>
    <p:sldId id="283" r:id="rId15"/>
    <p:sldId id="284" r:id="rId16"/>
    <p:sldId id="285" r:id="rId17"/>
    <p:sldId id="286" r:id="rId18"/>
    <p:sldId id="273" r:id="rId19"/>
    <p:sldId id="296" r:id="rId20"/>
    <p:sldId id="330" r:id="rId21"/>
    <p:sldId id="294" r:id="rId22"/>
    <p:sldId id="295" r:id="rId23"/>
    <p:sldId id="297" r:id="rId24"/>
    <p:sldId id="298" r:id="rId25"/>
    <p:sldId id="331" r:id="rId26"/>
    <p:sldId id="332" r:id="rId27"/>
    <p:sldId id="333" r:id="rId28"/>
    <p:sldId id="334" r:id="rId29"/>
    <p:sldId id="335" r:id="rId30"/>
    <p:sldId id="336" r:id="rId31"/>
    <p:sldId id="287" r:id="rId32"/>
    <p:sldId id="288" r:id="rId33"/>
    <p:sldId id="289" r:id="rId34"/>
    <p:sldId id="325" r:id="rId35"/>
    <p:sldId id="265" r:id="rId36"/>
    <p:sldId id="270" r:id="rId37"/>
    <p:sldId id="271" r:id="rId38"/>
    <p:sldId id="272" r:id="rId39"/>
    <p:sldId id="274" r:id="rId40"/>
    <p:sldId id="266" r:id="rId41"/>
    <p:sldId id="267" r:id="rId42"/>
    <p:sldId id="323" r:id="rId43"/>
    <p:sldId id="339" r:id="rId44"/>
    <p:sldId id="337" r:id="rId45"/>
    <p:sldId id="340" r:id="rId46"/>
    <p:sldId id="338" r:id="rId47"/>
    <p:sldId id="314" r:id="rId48"/>
  </p:sldIdLst>
  <p:sldSz cx="12192000" cy="6858000"/>
  <p:notesSz cx="6858000" cy="9144000"/>
  <p:embeddedFontLst>
    <p:embeddedFont>
      <p:font typeface="나눔스퀘어_ac" panose="020B0600000101010101" pitchFamily="50" charset="-127"/>
      <p:regular r:id="rId49"/>
    </p:embeddedFont>
    <p:embeddedFont>
      <p:font typeface="나눔스퀘어_ac Bold" panose="020B0600000101010101" pitchFamily="50" charset="-127"/>
      <p:bold r:id="rId50"/>
    </p:embeddedFont>
    <p:embeddedFont>
      <p:font typeface="나눔스퀘어_ac ExtraBold" panose="020B0600000101010101" pitchFamily="50" charset="-127"/>
      <p:bold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8C"/>
    <a:srgbClr val="404040"/>
    <a:srgbClr val="FFFFFF"/>
    <a:srgbClr val="EA0000"/>
    <a:srgbClr val="DA0000"/>
    <a:srgbClr val="CC0000"/>
    <a:srgbClr val="003399"/>
    <a:srgbClr val="FF0000"/>
    <a:srgbClr val="FF33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84509" autoAdjust="0"/>
  </p:normalViewPr>
  <p:slideViewPr>
    <p:cSldViewPr snapToGrid="0">
      <p:cViewPr varScale="1">
        <p:scale>
          <a:sx n="86" d="100"/>
          <a:sy n="86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708F6-CFCB-4EB7-A47F-8FD870E4D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B490E0-2EC0-49E9-8FC3-02D93C83A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E58EF5-63FD-4549-A7A3-1F221F1E9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364220-EA23-4CB4-9953-68698CDA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BFF54B-D0D6-4D4B-AF4C-704E635E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82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FBFC0-49C4-4B56-88FD-DB2F1F8E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9D6DA-D31B-46A8-B1E7-3404569B2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09EA1-357C-4D9E-BA2C-A61271C5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68D30-E356-4144-8704-4AA684BD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3B34F-6618-4FD4-A915-38809C20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06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2F7E9B-42A2-4CA2-B995-B91A622E6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511B17-FF1F-4DE7-B9D4-70D8CD20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AD169-C743-4ED3-A9D3-73A139FD5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360A2A-5FEA-44FC-8789-C2940D7F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52897-0405-41DB-8771-1ADD9C55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46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29175-82E8-4120-82A0-4721C192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E92369-54C7-4DBB-9205-9C36BDAFE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890944-85F9-41A8-BE95-BF8AA3C5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95E218-BF67-4A16-9CF0-3A46ACF8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463E9-D2B6-4BA8-9FF0-0937E80E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6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12414-03A3-467E-9E71-487FDA65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1C4889-1EDC-4DB3-AEC6-C78C43A5C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F72803-6D9D-42E2-98F3-A077AA4D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2BE3-942C-4EF8-AE54-81764834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F4ED4-4253-48DA-A6E4-F4ABA08E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4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F7324-2B04-4266-ABDC-39C01453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69E2-33F3-4E8C-8671-A0EAA350F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B77814-E6B5-4994-B50B-7D262BA07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9CF616-092D-480B-88E4-6D410839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438AB2-48A4-44CD-AD40-F3AC37A9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EC3BCB-70B2-4FDF-AF39-C3C9AD1A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2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8C2AF-06DF-4231-81A6-FD60460E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963FCB-91E6-4C30-83F1-A0ECC5BBA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3B73E9-8A39-4881-B303-800DEF6AF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7B34B0-425D-4CC6-BEA6-86F49A0B5F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0C2F18-39A0-4322-BD19-1BABC1CF4F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2C8EB2-DBF9-4A84-A8CC-2C65D8DFE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D976DD-0EF8-43BD-B5CC-02F586F1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CC89D-7DCA-42CD-ABA4-FC9185C8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6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674CC-6815-4DDE-A804-B0E1C0B4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3D491F-B4D7-4C1D-833C-7B6ED26F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4FF54A-F8AB-44A3-89FA-2C5AF346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F4616E-BBA9-4EF5-B175-075D9B86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34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3C1E13-0C45-4407-ABFC-47D4DFE0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C547EB-62C6-4C1F-9523-4C97B46F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63ADEE-1CE4-4367-93E1-4FD8D18B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22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F96D1-82CF-4F47-97FD-D42FFC87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41B7C-E7FA-49B6-9D87-E8851C9E3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6AD42C-94E6-4CD2-9E15-7A140169E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62F2DC-6CE5-438E-95B5-752AC69E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C00AD-3FA9-4CB8-AB3E-EC0DF76D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AF3A01-051F-4CAD-BAB2-32F90FB6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69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D0D62-147F-4807-9AB2-7E1C7FBA5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31321F-DAF3-426A-BD07-C983EC3DA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6E6A8C-A0D7-403F-988F-19B090EE1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F9679A-C4FC-4ADF-944E-0C395775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10341C-4913-4186-B1E1-06B6161C5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9548C0-2E0B-44CC-8DC8-1CC8B785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88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FD0E7B-7E88-4EF6-AE7E-84AB5FAA6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FD3E0-7098-4648-A9E8-3CDD456B8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8E4F98-0222-43B3-9EA4-92EB0B900F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95BA1-F52A-4255-A8CF-4C575A0D465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FB6F6-6F50-46F1-8AAF-618B4946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12050-294A-4563-81FB-2B93B76DF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E488F-7027-424E-82CA-74883C198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99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EA140DAF-9A51-4244-A267-CF456F80DFB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756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F8EA4A-A9F7-4AD6-B3E2-599086BA2596}"/>
              </a:ext>
            </a:extLst>
          </p:cNvPr>
          <p:cNvSpPr txBox="1"/>
          <p:nvPr/>
        </p:nvSpPr>
        <p:spPr>
          <a:xfrm>
            <a:off x="509016" y="1575026"/>
            <a:ext cx="10210800" cy="1383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 </a:t>
            </a:r>
            <a:r>
              <a:rPr lang="en-US" altLang="ko-KR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텍스트 분석을 통한 </a:t>
            </a:r>
            <a:endParaRPr lang="en-US" altLang="ko-KR" sz="3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 활성화 방안 도출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B1CC5E-3231-4D31-9B3F-2ED4A58A92DF}"/>
              </a:ext>
            </a:extLst>
          </p:cNvPr>
          <p:cNvSpPr txBox="1"/>
          <p:nvPr/>
        </p:nvSpPr>
        <p:spPr>
          <a:xfrm>
            <a:off x="449802" y="4715128"/>
            <a:ext cx="2916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청년 캠퍼스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03B932-2464-4C2E-BE07-6FF6C536B6FB}"/>
              </a:ext>
            </a:extLst>
          </p:cNvPr>
          <p:cNvSpPr txBox="1"/>
          <p:nvPr/>
        </p:nvSpPr>
        <p:spPr>
          <a:xfrm>
            <a:off x="509016" y="5225573"/>
            <a:ext cx="3258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연세대학교 데이트할 바엔 데이터 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2D2E4-3FE5-4B30-A343-CC976201660D}"/>
              </a:ext>
            </a:extLst>
          </p:cNvPr>
          <p:cNvSpPr txBox="1"/>
          <p:nvPr/>
        </p:nvSpPr>
        <p:spPr>
          <a:xfrm>
            <a:off x="509016" y="5555897"/>
            <a:ext cx="2474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김수린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임수진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장기석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전태양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0BBBF-FFBA-477C-A8C6-0898AFC5F4C3}"/>
              </a:ext>
            </a:extLst>
          </p:cNvPr>
          <p:cNvSpPr txBox="1"/>
          <p:nvPr/>
        </p:nvSpPr>
        <p:spPr>
          <a:xfrm>
            <a:off x="449802" y="3027648"/>
            <a:ext cx="50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연도별 토픽 변화 및 키워드의 변화를 중심으로 </a:t>
            </a:r>
          </a:p>
        </p:txBody>
      </p:sp>
    </p:spTree>
    <p:extLst>
      <p:ext uri="{BB962C8B-B14F-4D97-AF65-F5344CB8AC3E}">
        <p14:creationId xmlns:p14="http://schemas.microsoft.com/office/powerpoint/2010/main" val="176529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F6F897-B703-43FE-BBB5-52F57770B169}"/>
              </a:ext>
            </a:extLst>
          </p:cNvPr>
          <p:cNvSpPr/>
          <p:nvPr/>
        </p:nvSpPr>
        <p:spPr>
          <a:xfrm>
            <a:off x="853257" y="2011287"/>
            <a:ext cx="10957743" cy="4494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31BA71-5D02-4136-86D6-6060F07FD816}"/>
              </a:ext>
            </a:extLst>
          </p:cNvPr>
          <p:cNvSpPr/>
          <p:nvPr/>
        </p:nvSpPr>
        <p:spPr>
          <a:xfrm>
            <a:off x="1107191" y="2660510"/>
            <a:ext cx="4474458" cy="370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ED94-4910-49B7-B782-4DE7FD485245}"/>
              </a:ext>
            </a:extLst>
          </p:cNvPr>
          <p:cNvSpPr txBox="1"/>
          <p:nvPr/>
        </p:nvSpPr>
        <p:spPr>
          <a:xfrm>
            <a:off x="1107191" y="1174354"/>
            <a:ext cx="173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광고 블로그 제거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A64052-7940-49D3-A081-D5A4868940BF}"/>
              </a:ext>
            </a:extLst>
          </p:cNvPr>
          <p:cNvSpPr txBox="1"/>
          <p:nvPr/>
        </p:nvSpPr>
        <p:spPr>
          <a:xfrm>
            <a:off x="1107191" y="1467529"/>
            <a:ext cx="519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불필요한 키워드 제거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5AF3C8-A928-43C5-AABF-D36FDA8A22B0}"/>
              </a:ext>
            </a:extLst>
          </p:cNvPr>
          <p:cNvSpPr/>
          <p:nvPr/>
        </p:nvSpPr>
        <p:spPr>
          <a:xfrm>
            <a:off x="1109758" y="2131740"/>
            <a:ext cx="1944449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광고 블로그 제거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97ABB-6CFA-4998-B493-68600FF8E592}"/>
              </a:ext>
            </a:extLst>
          </p:cNvPr>
          <p:cNvSpPr/>
          <p:nvPr/>
        </p:nvSpPr>
        <p:spPr>
          <a:xfrm>
            <a:off x="6343650" y="2127833"/>
            <a:ext cx="2266950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불필요한 키워드 제거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C642D-6D2D-4DD0-8645-896D06475F98}"/>
              </a:ext>
            </a:extLst>
          </p:cNvPr>
          <p:cNvSpPr/>
          <p:nvPr/>
        </p:nvSpPr>
        <p:spPr>
          <a:xfrm>
            <a:off x="6343649" y="2634568"/>
            <a:ext cx="5257801" cy="370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1B80F-7F16-4614-99C9-8B0F2D906C16}"/>
              </a:ext>
            </a:extLst>
          </p:cNvPr>
          <p:cNvSpPr txBox="1"/>
          <p:nvPr/>
        </p:nvSpPr>
        <p:spPr>
          <a:xfrm>
            <a:off x="1145370" y="2825819"/>
            <a:ext cx="434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블로그 특성상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광고를 포함한 블로그가 많이 존재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DBBE75-384D-4BC2-BCAB-A109454B9367}"/>
              </a:ext>
            </a:extLst>
          </p:cNvPr>
          <p:cNvSpPr txBox="1"/>
          <p:nvPr/>
        </p:nvSpPr>
        <p:spPr>
          <a:xfrm>
            <a:off x="1885007" y="5279864"/>
            <a:ext cx="368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리스트를 바탕으로 광고 블로그 제거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D04187-D820-42CB-8F94-F7CC413B2802}"/>
              </a:ext>
            </a:extLst>
          </p:cNvPr>
          <p:cNvSpPr txBox="1"/>
          <p:nvPr/>
        </p:nvSpPr>
        <p:spPr>
          <a:xfrm>
            <a:off x="1396121" y="3917077"/>
            <a:ext cx="3847127" cy="96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더블유중고차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리퍼스카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자유여행자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쭝카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쏭카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윈드킹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동서울점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서팀장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카스페이스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울산점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장기렌터카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이팀장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노이즈킹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대전지사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…] </a:t>
            </a:r>
            <a:endParaRPr lang="ko-KR" altLang="en-US" sz="13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B71DE9-2143-4E35-8CE3-B642D28FC42C}"/>
              </a:ext>
            </a:extLst>
          </p:cNvPr>
          <p:cNvSpPr/>
          <p:nvPr/>
        </p:nvSpPr>
        <p:spPr>
          <a:xfrm>
            <a:off x="1561010" y="3891974"/>
            <a:ext cx="3517706" cy="1045095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C24A92-2821-4680-9D1C-D1450D59CEE0}"/>
              </a:ext>
            </a:extLst>
          </p:cNvPr>
          <p:cNvSpPr/>
          <p:nvPr/>
        </p:nvSpPr>
        <p:spPr>
          <a:xfrm>
            <a:off x="1793448" y="3378385"/>
            <a:ext cx="3082310" cy="30777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8F8D01-8A9D-4ECA-B5C6-2FDF10840AB1}"/>
              </a:ext>
            </a:extLst>
          </p:cNvPr>
          <p:cNvSpPr txBox="1"/>
          <p:nvPr/>
        </p:nvSpPr>
        <p:spPr>
          <a:xfrm>
            <a:off x="6499462" y="2813070"/>
            <a:ext cx="388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특성상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목적과는 다른 키워드를 포함한 리뷰들이 다수 존재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B3E7D5-7217-4ACC-9157-89D5DA2A3743}"/>
              </a:ext>
            </a:extLst>
          </p:cNvPr>
          <p:cNvSpPr txBox="1"/>
          <p:nvPr/>
        </p:nvSpPr>
        <p:spPr>
          <a:xfrm>
            <a:off x="1478744" y="3364511"/>
            <a:ext cx="368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광고 블로그로 추정되는 작성자 리스트 정의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7713DB-5D93-47F6-8134-FCAB00C32AB4}"/>
              </a:ext>
            </a:extLst>
          </p:cNvPr>
          <p:cNvSpPr txBox="1"/>
          <p:nvPr/>
        </p:nvSpPr>
        <p:spPr>
          <a:xfrm>
            <a:off x="6551605" y="3320623"/>
            <a:ext cx="4482337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 키워드가 포함되어 있으면 제거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A77BA8-46A2-4BC1-B125-0E1F414C06DC}"/>
              </a:ext>
            </a:extLst>
          </p:cNvPr>
          <p:cNvSpPr txBox="1"/>
          <p:nvPr/>
        </p:nvSpPr>
        <p:spPr>
          <a:xfrm>
            <a:off x="6648422" y="4868748"/>
            <a:ext cx="3886255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키워드가 제목에 포함되어 있으면 제거 방지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786864-EB4D-44B4-8910-C57618028727}"/>
              </a:ext>
            </a:extLst>
          </p:cNvPr>
          <p:cNvSpPr/>
          <p:nvPr/>
        </p:nvSpPr>
        <p:spPr>
          <a:xfrm>
            <a:off x="6881024" y="3762302"/>
            <a:ext cx="4580966" cy="969765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37C42D-E9DC-4956-93D4-0CF01162BC82}"/>
              </a:ext>
            </a:extLst>
          </p:cNvPr>
          <p:cNvSpPr txBox="1"/>
          <p:nvPr/>
        </p:nvSpPr>
        <p:spPr>
          <a:xfrm>
            <a:off x="6561130" y="3920453"/>
            <a:ext cx="4900860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앱테크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부동산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맛집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땅콩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,…]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127045-12A3-41DA-9EBA-0BA56B3D424A}"/>
              </a:ext>
            </a:extLst>
          </p:cNvPr>
          <p:cNvSpPr txBox="1"/>
          <p:nvPr/>
        </p:nvSpPr>
        <p:spPr>
          <a:xfrm>
            <a:off x="6874431" y="3745346"/>
            <a:ext cx="64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5AEE13-9328-4659-959B-9C0C670D8A10}"/>
              </a:ext>
            </a:extLst>
          </p:cNvPr>
          <p:cNvSpPr txBox="1"/>
          <p:nvPr/>
        </p:nvSpPr>
        <p:spPr>
          <a:xfrm>
            <a:off x="6700590" y="4381809"/>
            <a:ext cx="4900860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스쿠터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책리뷰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아이나비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교육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중고차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청소기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,…]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5EA999-1662-4158-8A04-DFF48A316C8C}"/>
              </a:ext>
            </a:extLst>
          </p:cNvPr>
          <p:cNvSpPr txBox="1"/>
          <p:nvPr/>
        </p:nvSpPr>
        <p:spPr>
          <a:xfrm>
            <a:off x="6874431" y="4235552"/>
            <a:ext cx="64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B58C30-283B-4CE9-8A44-AE8DD3BCE908}"/>
              </a:ext>
            </a:extLst>
          </p:cNvPr>
          <p:cNvSpPr/>
          <p:nvPr/>
        </p:nvSpPr>
        <p:spPr>
          <a:xfrm>
            <a:off x="6881024" y="5356702"/>
            <a:ext cx="4457719" cy="718401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F1F4F3-6D0E-48C9-9ECA-6D4D8D7EC88B}"/>
              </a:ext>
            </a:extLst>
          </p:cNvPr>
          <p:cNvSpPr txBox="1"/>
          <p:nvPr/>
        </p:nvSpPr>
        <p:spPr>
          <a:xfrm>
            <a:off x="6910140" y="5360486"/>
            <a:ext cx="4900860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아이오닉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아이오닉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시승기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테슬라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테슬라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시승기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시승 후기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 후기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…] </a:t>
            </a:r>
            <a:endParaRPr lang="ko-KR" altLang="en-US" sz="1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EEEFE0E-272F-44E6-83AD-DD60BEBDEE78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22A7840-825E-49BF-B5A2-6D98649D2417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ADF1F76-979C-4FDD-B80C-45C768739D8E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3" name="직각 삼각형 42">
                <a:extLst>
                  <a:ext uri="{FF2B5EF4-FFF2-40B4-BE49-F238E27FC236}">
                    <a16:creationId xmlns:a16="http://schemas.microsoft.com/office/drawing/2014/main" id="{24B96CF6-2389-41FC-B153-E4922A62C69E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각 삼각형 43">
                <a:extLst>
                  <a:ext uri="{FF2B5EF4-FFF2-40B4-BE49-F238E27FC236}">
                    <a16:creationId xmlns:a16="http://schemas.microsoft.com/office/drawing/2014/main" id="{24C8FE91-2496-4C5E-9272-E49924BC7684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B2C7275-6CED-4B8C-9921-E2DC01736693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755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1DED94-4910-49B7-B782-4DE7FD485245}"/>
              </a:ext>
            </a:extLst>
          </p:cNvPr>
          <p:cNvSpPr txBox="1"/>
          <p:nvPr/>
        </p:nvSpPr>
        <p:spPr>
          <a:xfrm>
            <a:off x="1029845" y="1194531"/>
            <a:ext cx="3102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형태소 분석기 선정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Mecab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F6F897-B703-43FE-BBB5-52F57770B169}"/>
              </a:ext>
            </a:extLst>
          </p:cNvPr>
          <p:cNvSpPr/>
          <p:nvPr/>
        </p:nvSpPr>
        <p:spPr>
          <a:xfrm>
            <a:off x="605607" y="1802861"/>
            <a:ext cx="11329218" cy="4702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5AF3C8-A928-43C5-AABF-D36FDA8A22B0}"/>
              </a:ext>
            </a:extLst>
          </p:cNvPr>
          <p:cNvSpPr/>
          <p:nvPr/>
        </p:nvSpPr>
        <p:spPr>
          <a:xfrm>
            <a:off x="862107" y="1989337"/>
            <a:ext cx="2147792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형태소 분석기 선정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3884AA-BF5B-4EB8-BDEF-C4803AD3E45A}"/>
              </a:ext>
            </a:extLst>
          </p:cNvPr>
          <p:cNvSpPr/>
          <p:nvPr/>
        </p:nvSpPr>
        <p:spPr>
          <a:xfrm>
            <a:off x="862107" y="2495550"/>
            <a:ext cx="10724285" cy="385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88FE2F-6F8C-4545-AAC6-D1949CE6B581}"/>
              </a:ext>
            </a:extLst>
          </p:cNvPr>
          <p:cNvSpPr txBox="1"/>
          <p:nvPr/>
        </p:nvSpPr>
        <p:spPr>
          <a:xfrm>
            <a:off x="2334770" y="5554178"/>
            <a:ext cx="8093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Okt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띄어쓰기에 대해 강점이 있고 신조어를 상대적으로 잘 찾아내지만 분석의 일관성이 부족하다고 판단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14" name="표 24">
            <a:extLst>
              <a:ext uri="{FF2B5EF4-FFF2-40B4-BE49-F238E27FC236}">
                <a16:creationId xmlns:a16="http://schemas.microsoft.com/office/drawing/2014/main" id="{83C0AE12-3100-456F-B105-A4B940FDE6ED}"/>
              </a:ext>
            </a:extLst>
          </p:cNvPr>
          <p:cNvGraphicFramePr>
            <a:graphicFrameLocks noGrp="1"/>
          </p:cNvGraphicFramePr>
          <p:nvPr/>
        </p:nvGraphicFramePr>
        <p:xfrm>
          <a:off x="2581275" y="2953506"/>
          <a:ext cx="7543800" cy="1788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389311292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72425426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030585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형태소 분석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Okt</a:t>
                      </a:r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Mecab</a:t>
                      </a:r>
                      <a:endParaRPr lang="ko-KR" altLang="en-US" sz="1400" b="1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39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가정용 충전기가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가정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용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충전기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가정용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충전기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3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차종마다 다르지만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종마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다르지만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차종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마다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다르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24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사고 났을 때 수리비 보조금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사고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났을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때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수리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보조금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사고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났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을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때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수리비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보조금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74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승차감이랑은 연관이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승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차감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이랑은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연관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승차감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랑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은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연관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74379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79BAB2-0719-4C3F-897D-87790D48A2E0}"/>
              </a:ext>
            </a:extLst>
          </p:cNvPr>
          <p:cNvSpPr/>
          <p:nvPr/>
        </p:nvSpPr>
        <p:spPr>
          <a:xfrm>
            <a:off x="2909814" y="5164049"/>
            <a:ext cx="1345570" cy="307777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1B80F-7F16-4614-99C9-8B0F2D906C16}"/>
              </a:ext>
            </a:extLst>
          </p:cNvPr>
          <p:cNvSpPr txBox="1"/>
          <p:nvPr/>
        </p:nvSpPr>
        <p:spPr>
          <a:xfrm>
            <a:off x="2609850" y="5174996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Mecab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 이유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속도가 가장 빠르며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성능이 다른 형태소 분석기에 비해 좋다고 판단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772977-9E75-41EC-97E3-1D7E79DC00C8}"/>
              </a:ext>
            </a:extLst>
          </p:cNvPr>
          <p:cNvSpPr/>
          <p:nvPr/>
        </p:nvSpPr>
        <p:spPr>
          <a:xfrm>
            <a:off x="7497342" y="2777325"/>
            <a:ext cx="2799183" cy="217567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8D9CB6-2C45-4E1A-9F56-18C2D3B01B29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8A6B0F-8B2C-4260-91EF-2466F0A1DA59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36A7E24-B97B-4090-881B-37706067BBA4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3AC2B92A-CAF0-42BD-A77A-79CE7E38FADF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각 삼각형 23">
                <a:extLst>
                  <a:ext uri="{FF2B5EF4-FFF2-40B4-BE49-F238E27FC236}">
                    <a16:creationId xmlns:a16="http://schemas.microsoft.com/office/drawing/2014/main" id="{A4F83681-73D4-4529-85BB-61F02E03F9AC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2AE2558-0573-4E8E-A52D-DF31BB69040B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1498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A64052-7940-49D3-A081-D5A4868940BF}"/>
              </a:ext>
            </a:extLst>
          </p:cNvPr>
          <p:cNvSpPr txBox="1"/>
          <p:nvPr/>
        </p:nvSpPr>
        <p:spPr>
          <a:xfrm>
            <a:off x="971248" y="1260152"/>
            <a:ext cx="519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Mecab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사전 정의 및 우선순위 조정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F6F897-B703-43FE-BBB5-52F57770B169}"/>
              </a:ext>
            </a:extLst>
          </p:cNvPr>
          <p:cNvSpPr/>
          <p:nvPr/>
        </p:nvSpPr>
        <p:spPr>
          <a:xfrm>
            <a:off x="605607" y="1802861"/>
            <a:ext cx="11329218" cy="4702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97ABB-6CFA-4998-B493-68600FF8E592}"/>
              </a:ext>
            </a:extLst>
          </p:cNvPr>
          <p:cNvSpPr/>
          <p:nvPr/>
        </p:nvSpPr>
        <p:spPr>
          <a:xfrm>
            <a:off x="882563" y="1970660"/>
            <a:ext cx="3832312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en-US" altLang="ko-KR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Mecab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사용자사전 정의 및 우선순위 조정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C642D-6D2D-4DD0-8645-896D06475F98}"/>
              </a:ext>
            </a:extLst>
          </p:cNvPr>
          <p:cNvSpPr/>
          <p:nvPr/>
        </p:nvSpPr>
        <p:spPr>
          <a:xfrm>
            <a:off x="882563" y="2457450"/>
            <a:ext cx="10842712" cy="3930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D2618E-42F3-40BB-839A-DAA9C7D25C78}"/>
              </a:ext>
            </a:extLst>
          </p:cNvPr>
          <p:cNvSpPr/>
          <p:nvPr/>
        </p:nvSpPr>
        <p:spPr>
          <a:xfrm>
            <a:off x="1338263" y="2562027"/>
            <a:ext cx="1471613" cy="265572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DEE109-8876-4CFB-A1E3-0D56BF325331}"/>
              </a:ext>
            </a:extLst>
          </p:cNvPr>
          <p:cNvSpPr txBox="1"/>
          <p:nvPr/>
        </p:nvSpPr>
        <p:spPr>
          <a:xfrm>
            <a:off x="1019850" y="2538872"/>
            <a:ext cx="5076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Soynlp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라이브러리의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LRNounExtractor_v2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명사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추출기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6E1F2-7819-4FE2-B1C4-5FC55612860D}"/>
              </a:ext>
            </a:extLst>
          </p:cNvPr>
          <p:cNvSpPr txBox="1"/>
          <p:nvPr/>
        </p:nvSpPr>
        <p:spPr>
          <a:xfrm>
            <a:off x="1227511" y="3386658"/>
            <a:ext cx="5856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+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전기차 모델명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특수 용어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(‘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집 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’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), …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의미 있는 용어도 추가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74496C-EB01-414F-B54A-EB670A196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20" y="3918294"/>
            <a:ext cx="5005387" cy="19100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9AFB03-63B2-4350-B6D6-96770FD0E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74" y="3476189"/>
            <a:ext cx="4402519" cy="2658415"/>
          </a:xfrm>
          <a:prstGeom prst="rect">
            <a:avLst/>
          </a:prstGeom>
        </p:spPr>
      </p:pic>
      <p:sp>
        <p:nvSpPr>
          <p:cNvPr id="38" name="순서도: 수동 연산 37">
            <a:extLst>
              <a:ext uri="{FF2B5EF4-FFF2-40B4-BE49-F238E27FC236}">
                <a16:creationId xmlns:a16="http://schemas.microsoft.com/office/drawing/2014/main" id="{15F94F4B-B1F1-41BD-ABF0-9BC0C7062B1E}"/>
              </a:ext>
            </a:extLst>
          </p:cNvPr>
          <p:cNvSpPr/>
          <p:nvPr/>
        </p:nvSpPr>
        <p:spPr>
          <a:xfrm rot="5400000">
            <a:off x="5339028" y="4309277"/>
            <a:ext cx="2658414" cy="992239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FC761CB-067A-4D5A-B092-5221707ECCA8}"/>
              </a:ext>
            </a:extLst>
          </p:cNvPr>
          <p:cNvSpPr/>
          <p:nvPr/>
        </p:nvSpPr>
        <p:spPr>
          <a:xfrm>
            <a:off x="3756421" y="3050804"/>
            <a:ext cx="1939529" cy="28740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FA2737-855C-4210-9B97-CA62125CC08F}"/>
              </a:ext>
            </a:extLst>
          </p:cNvPr>
          <p:cNvSpPr/>
          <p:nvPr/>
        </p:nvSpPr>
        <p:spPr>
          <a:xfrm>
            <a:off x="10069068" y="3027751"/>
            <a:ext cx="1008508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723481-39CA-40BF-9469-3573ABEA7004}"/>
              </a:ext>
            </a:extLst>
          </p:cNvPr>
          <p:cNvSpPr txBox="1"/>
          <p:nvPr/>
        </p:nvSpPr>
        <p:spPr>
          <a:xfrm>
            <a:off x="7111182" y="3030428"/>
            <a:ext cx="4823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사전에 포함된 단어들의 토큰화 우선순위 조정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31BD6A-72CC-4895-9917-02F79E7EC0FA}"/>
              </a:ext>
            </a:extLst>
          </p:cNvPr>
          <p:cNvSpPr txBox="1"/>
          <p:nvPr/>
        </p:nvSpPr>
        <p:spPr>
          <a:xfrm>
            <a:off x="1019850" y="3050804"/>
            <a:ext cx="4823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복합명사 빈도수 기준으로 추출해서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mecab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사용자사전에 추가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EBEC25-0D6C-4F6D-A156-BFA967327FB2}"/>
              </a:ext>
            </a:extLst>
          </p:cNvPr>
          <p:cNvSpPr/>
          <p:nvPr/>
        </p:nvSpPr>
        <p:spPr>
          <a:xfrm rot="5400000">
            <a:off x="7412362" y="4648533"/>
            <a:ext cx="2679495" cy="29929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F0613-9B57-46CB-9FA0-7F8DB7FB2701}"/>
              </a:ext>
            </a:extLst>
          </p:cNvPr>
          <p:cNvSpPr/>
          <p:nvPr/>
        </p:nvSpPr>
        <p:spPr>
          <a:xfrm>
            <a:off x="7221792" y="4519716"/>
            <a:ext cx="4364601" cy="28095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3BEEED-B51A-4F66-A571-58AF052ED65F}"/>
              </a:ext>
            </a:extLst>
          </p:cNvPr>
          <p:cNvSpPr/>
          <p:nvPr/>
        </p:nvSpPr>
        <p:spPr>
          <a:xfrm>
            <a:off x="7202832" y="5571086"/>
            <a:ext cx="4364601" cy="28095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AE2B881-0C12-4D7D-81BC-005A93F1146C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DA97C23-08AE-4FF4-AC40-9E5E3AED51CD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2CE7170-9128-44E5-B6AF-0E7AEB0745E7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06E8180E-1039-4D16-A2F3-50C6F746A0F8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AC1186C6-375E-422C-A3EA-AAE22E65B016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08073B8-4579-48A5-88E1-8C573407BD85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345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A64052-7940-49D3-A081-D5A4868940BF}"/>
              </a:ext>
            </a:extLst>
          </p:cNvPr>
          <p:cNvSpPr txBox="1"/>
          <p:nvPr/>
        </p:nvSpPr>
        <p:spPr>
          <a:xfrm>
            <a:off x="1056523" y="1205219"/>
            <a:ext cx="519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불용어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사전 정의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불용어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F6F897-B703-43FE-BBB5-52F57770B169}"/>
              </a:ext>
            </a:extLst>
          </p:cNvPr>
          <p:cNvSpPr/>
          <p:nvPr/>
        </p:nvSpPr>
        <p:spPr>
          <a:xfrm>
            <a:off x="780024" y="1819275"/>
            <a:ext cx="10714057" cy="4686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5AF3C8-A928-43C5-AABF-D36FDA8A22B0}"/>
              </a:ext>
            </a:extLst>
          </p:cNvPr>
          <p:cNvSpPr/>
          <p:nvPr/>
        </p:nvSpPr>
        <p:spPr>
          <a:xfrm>
            <a:off x="1056523" y="2004008"/>
            <a:ext cx="3090767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불용어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사전 정의 및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불용어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3884AA-BF5B-4EB8-BDEF-C4803AD3E45A}"/>
              </a:ext>
            </a:extLst>
          </p:cNvPr>
          <p:cNvSpPr/>
          <p:nvPr/>
        </p:nvSpPr>
        <p:spPr>
          <a:xfrm>
            <a:off x="1056523" y="2544573"/>
            <a:ext cx="10113707" cy="377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9D0630D-C021-44C0-B567-665A6A74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60" y="2876716"/>
            <a:ext cx="466725" cy="26193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7BBD905-0341-466C-8299-63060B856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77"/>
          <a:stretch/>
        </p:blipFill>
        <p:spPr>
          <a:xfrm>
            <a:off x="4618947" y="2881318"/>
            <a:ext cx="803380" cy="22801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F0F3147-5CAB-4245-97B6-42DC39A129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412"/>
          <a:stretch/>
        </p:blipFill>
        <p:spPr>
          <a:xfrm>
            <a:off x="6728037" y="2876716"/>
            <a:ext cx="878089" cy="250876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46C81BD-C656-4A08-A7E2-298C8A6D0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54" b="-1"/>
          <a:stretch/>
        </p:blipFill>
        <p:spPr>
          <a:xfrm>
            <a:off x="5656461" y="2881319"/>
            <a:ext cx="807827" cy="228016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EDDCB6F-FD50-4F1A-B97E-664E9F800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07"/>
          <a:stretch/>
        </p:blipFill>
        <p:spPr>
          <a:xfrm>
            <a:off x="7834760" y="2881319"/>
            <a:ext cx="889292" cy="228016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8D815C0-174E-480D-9C2A-93E77BB17869}"/>
              </a:ext>
            </a:extLst>
          </p:cNvPr>
          <p:cNvSpPr txBox="1"/>
          <p:nvPr/>
        </p:nvSpPr>
        <p:spPr>
          <a:xfrm>
            <a:off x="3085447" y="2857666"/>
            <a:ext cx="570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BEB7ED2-218F-414D-ACDD-B35746FF57B6}"/>
              </a:ext>
            </a:extLst>
          </p:cNvPr>
          <p:cNvSpPr/>
          <p:nvPr/>
        </p:nvSpPr>
        <p:spPr>
          <a:xfrm>
            <a:off x="4618947" y="5732894"/>
            <a:ext cx="4201203" cy="35201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2DFB24-EE79-4CA8-B360-E81230516E0B}"/>
              </a:ext>
            </a:extLst>
          </p:cNvPr>
          <p:cNvSpPr txBox="1"/>
          <p:nvPr/>
        </p:nvSpPr>
        <p:spPr>
          <a:xfrm>
            <a:off x="2253834" y="5761469"/>
            <a:ext cx="8363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많이 쓰이는 불용어를 비롯한 조사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 없는 접속사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서술어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연결어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의성어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의태어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명사를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불용어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사전으로 정의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19AD693-1DD2-4122-B678-63FF8045F024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F11619-45CD-4573-98F2-1CA62C92F922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AD08A1C-E670-42E0-AAD6-CA1E152E4D57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14418ED1-7648-434B-82F8-53656C5732F8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4FBAA81A-94D0-4EEC-9017-73208822F1D6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1140ED8-53EA-48AD-B1CB-E0EA94A6817A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6025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1DED94-4910-49B7-B782-4DE7FD485245}"/>
              </a:ext>
            </a:extLst>
          </p:cNvPr>
          <p:cNvSpPr txBox="1"/>
          <p:nvPr/>
        </p:nvSpPr>
        <p:spPr>
          <a:xfrm>
            <a:off x="1009651" y="1278974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Mecab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토큰화를 이용한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품사태깅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명사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F6F897-B703-43FE-BBB5-52F57770B169}"/>
              </a:ext>
            </a:extLst>
          </p:cNvPr>
          <p:cNvSpPr/>
          <p:nvPr/>
        </p:nvSpPr>
        <p:spPr>
          <a:xfrm>
            <a:off x="219075" y="1811932"/>
            <a:ext cx="11868495" cy="4693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97ABB-6CFA-4998-B493-68600FF8E592}"/>
              </a:ext>
            </a:extLst>
          </p:cNvPr>
          <p:cNvSpPr/>
          <p:nvPr/>
        </p:nvSpPr>
        <p:spPr>
          <a:xfrm>
            <a:off x="475949" y="1985977"/>
            <a:ext cx="4823642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 </a:t>
            </a:r>
            <a:r>
              <a:rPr lang="en-US" altLang="ko-KR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Mecab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토큰화를 이용한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품사태깅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명사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형용사 추출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C642D-6D2D-4DD0-8645-896D06475F98}"/>
              </a:ext>
            </a:extLst>
          </p:cNvPr>
          <p:cNvSpPr/>
          <p:nvPr/>
        </p:nvSpPr>
        <p:spPr>
          <a:xfrm>
            <a:off x="475947" y="2492712"/>
            <a:ext cx="11335053" cy="3831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C8B456-9229-473E-83D8-C4372B873CE1}"/>
              </a:ext>
            </a:extLst>
          </p:cNvPr>
          <p:cNvSpPr txBox="1"/>
          <p:nvPr/>
        </p:nvSpPr>
        <p:spPr>
          <a:xfrm>
            <a:off x="659067" y="2613715"/>
            <a:ext cx="836346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명사 추출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NNP(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명사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, NNG(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고유 명사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NNB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의존 명사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외국어 추출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SL(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 추출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VA(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XSA(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 파생 접미사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C33E81B-035B-4C3A-8690-28975544D572}"/>
              </a:ext>
            </a:extLst>
          </p:cNvPr>
          <p:cNvGrpSpPr/>
          <p:nvPr/>
        </p:nvGrpSpPr>
        <p:grpSpPr>
          <a:xfrm>
            <a:off x="1646029" y="3638551"/>
            <a:ext cx="2022891" cy="670378"/>
            <a:chOff x="2141329" y="3438526"/>
            <a:chExt cx="2022891" cy="67037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238C442-684B-4819-AD5F-765C3EBA8FDC}"/>
                </a:ext>
              </a:extLst>
            </p:cNvPr>
            <p:cNvCxnSpPr>
              <a:cxnSpLocks/>
            </p:cNvCxnSpPr>
            <p:nvPr/>
          </p:nvCxnSpPr>
          <p:spPr>
            <a:xfrm>
              <a:off x="3152775" y="3438526"/>
              <a:ext cx="0" cy="38099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2816D26-F7D3-46E3-97E7-7A21D463537A}"/>
                </a:ext>
              </a:extLst>
            </p:cNvPr>
            <p:cNvCxnSpPr>
              <a:cxnSpLocks/>
            </p:cNvCxnSpPr>
            <p:nvPr/>
          </p:nvCxnSpPr>
          <p:spPr>
            <a:xfrm>
              <a:off x="2154644" y="3819525"/>
              <a:ext cx="0" cy="28937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7A18257-85B4-4ABC-ACCB-99B158616DC1}"/>
                </a:ext>
              </a:extLst>
            </p:cNvPr>
            <p:cNvCxnSpPr>
              <a:cxnSpLocks/>
            </p:cNvCxnSpPr>
            <p:nvPr/>
          </p:nvCxnSpPr>
          <p:spPr>
            <a:xfrm>
              <a:off x="4164220" y="3819525"/>
              <a:ext cx="0" cy="28937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E4D1440-03DB-494C-ADE4-038FB61DEA41}"/>
                </a:ext>
              </a:extLst>
            </p:cNvPr>
            <p:cNvCxnSpPr>
              <a:cxnSpLocks/>
            </p:cNvCxnSpPr>
            <p:nvPr/>
          </p:nvCxnSpPr>
          <p:spPr>
            <a:xfrm>
              <a:off x="2141329" y="3819525"/>
              <a:ext cx="2022891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992CDB6-7238-447C-86C7-8A8FB3D9F948}"/>
              </a:ext>
            </a:extLst>
          </p:cNvPr>
          <p:cNvSpPr/>
          <p:nvPr/>
        </p:nvSpPr>
        <p:spPr>
          <a:xfrm>
            <a:off x="3809321" y="4767111"/>
            <a:ext cx="1124629" cy="27699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BF5619-C108-4EE1-9078-DC889C90A496}"/>
              </a:ext>
            </a:extLst>
          </p:cNvPr>
          <p:cNvSpPr/>
          <p:nvPr/>
        </p:nvSpPr>
        <p:spPr>
          <a:xfrm>
            <a:off x="1009651" y="3311225"/>
            <a:ext cx="3695700" cy="327326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6FFD11-571F-4596-8FE0-B90AE747A18E}"/>
              </a:ext>
            </a:extLst>
          </p:cNvPr>
          <p:cNvSpPr txBox="1"/>
          <p:nvPr/>
        </p:nvSpPr>
        <p:spPr>
          <a:xfrm>
            <a:off x="1216938" y="4382197"/>
            <a:ext cx="1019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1698F3-E660-4999-BDF0-8457BC7C81E8}"/>
              </a:ext>
            </a:extLst>
          </p:cNvPr>
          <p:cNvSpPr txBox="1"/>
          <p:nvPr/>
        </p:nvSpPr>
        <p:spPr>
          <a:xfrm>
            <a:off x="2470546" y="4373369"/>
            <a:ext cx="2996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NN~(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XSA(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 파생 접미사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  </a:t>
            </a:r>
            <a:endParaRPr lang="ko-KR" altLang="en-US" sz="14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A3D8826-95CD-4E4E-86FB-DA78537289F2}"/>
              </a:ext>
            </a:extLst>
          </p:cNvPr>
          <p:cNvCxnSpPr>
            <a:cxnSpLocks/>
          </p:cNvCxnSpPr>
          <p:nvPr/>
        </p:nvCxnSpPr>
        <p:spPr>
          <a:xfrm>
            <a:off x="3670715" y="4689974"/>
            <a:ext cx="0" cy="41542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DB4C91-CD51-4211-9703-59DB5265C508}"/>
              </a:ext>
            </a:extLst>
          </p:cNvPr>
          <p:cNvSpPr txBox="1"/>
          <p:nvPr/>
        </p:nvSpPr>
        <p:spPr>
          <a:xfrm>
            <a:off x="3187908" y="5146701"/>
            <a:ext cx="1019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2D272B-9A39-4834-A836-2BAD5014586D}"/>
              </a:ext>
            </a:extLst>
          </p:cNvPr>
          <p:cNvSpPr txBox="1"/>
          <p:nvPr/>
        </p:nvSpPr>
        <p:spPr>
          <a:xfrm>
            <a:off x="3780252" y="4761462"/>
            <a:ext cx="1296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원형 복원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E93968-0559-4B7F-A6B9-AB095EFDB3B8}"/>
              </a:ext>
            </a:extLst>
          </p:cNvPr>
          <p:cNvSpPr txBox="1"/>
          <p:nvPr/>
        </p:nvSpPr>
        <p:spPr>
          <a:xfrm>
            <a:off x="5716795" y="2709759"/>
            <a:ext cx="3965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**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Mecab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토큰화를 이용한 명사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 추출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45" name="표 24">
            <a:extLst>
              <a:ext uri="{FF2B5EF4-FFF2-40B4-BE49-F238E27FC236}">
                <a16:creationId xmlns:a16="http://schemas.microsoft.com/office/drawing/2014/main" id="{F3367F4D-59AD-4B0E-AABB-E51A7DFA8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159249"/>
              </p:ext>
            </p:extLst>
          </p:nvPr>
        </p:nvGraphicFramePr>
        <p:xfrm>
          <a:off x="5716795" y="3361939"/>
          <a:ext cx="5958033" cy="233292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86353">
                  <a:extLst>
                    <a:ext uri="{9D8B030D-6E8A-4147-A177-3AD203B41FA5}">
                      <a16:colId xmlns:a16="http://schemas.microsoft.com/office/drawing/2014/main" val="3893112921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3724254262"/>
                    </a:ext>
                  </a:extLst>
                </a:gridCol>
                <a:gridCol w="1395255">
                  <a:extLst>
                    <a:ext uri="{9D8B030D-6E8A-4147-A177-3AD203B41FA5}">
                      <a16:colId xmlns:a16="http://schemas.microsoft.com/office/drawing/2014/main" val="3030585306"/>
                    </a:ext>
                  </a:extLst>
                </a:gridCol>
              </a:tblGrid>
              <a:tr h="484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토큰화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명사 토큰화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형용사 토큰화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399533"/>
                  </a:ext>
                </a:extLst>
              </a:tr>
              <a:tr h="669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오늘은 제가 타고 다니는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아이오닉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일렉트릭 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전기차 유지비용에 관한 글을 써볼까 합니다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오늘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아이오닉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일렉트릭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53723"/>
                  </a:ext>
                </a:extLst>
              </a:tr>
              <a:tr h="58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1.5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세대 전기 차라서 요즘 출시되는 코나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니로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전기차보다 주행 가능 거리가 다소 짧긴 하지만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세대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전기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요즘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출시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코나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니로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주행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가능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짧다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240404"/>
                  </a:ext>
                </a:extLst>
              </a:tr>
              <a:tr h="589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저도 처음에는 많이 불편할 것으로 생각했는데 생각보다 쓰기가 편하고 좋습니다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처음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불편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생각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편하다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좋다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742358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3DDBA7EB-48CA-40E1-BC61-71A265C04673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B01004-2DF6-4D2C-ABFF-9463FE533B2D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8EB1832-E200-4491-BDE3-F3F49260C65F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0B5DD7D2-4E20-43AA-A20E-CEB75AADDFA8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각 삼각형 39">
                <a:extLst>
                  <a:ext uri="{FF2B5EF4-FFF2-40B4-BE49-F238E27FC236}">
                    <a16:creationId xmlns:a16="http://schemas.microsoft.com/office/drawing/2014/main" id="{4D6D2C57-1E19-452F-A6C7-056DDD8FF0CC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017B386-0B24-4ADB-9D22-B9CF972F8C70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853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419698-04DF-408E-AE31-ADE47A1C47DD}"/>
              </a:ext>
            </a:extLst>
          </p:cNvPr>
          <p:cNvSpPr txBox="1"/>
          <p:nvPr/>
        </p:nvSpPr>
        <p:spPr>
          <a:xfrm>
            <a:off x="1107191" y="1128975"/>
            <a:ext cx="2664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데이터셋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165,980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D4076-E62D-46E5-89BF-35FC2F8ED4B0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8A4734-6672-4D6B-8369-3BE41C99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40" y="1694076"/>
            <a:ext cx="9093559" cy="453571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1E330E-D50B-4BA9-88A9-C7A580CAFB03}"/>
              </a:ext>
            </a:extLst>
          </p:cNvPr>
          <p:cNvSpPr/>
          <p:nvPr/>
        </p:nvSpPr>
        <p:spPr>
          <a:xfrm>
            <a:off x="2355709" y="1694076"/>
            <a:ext cx="8388490" cy="30617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9ECAF9-5A1E-4762-92B4-4B21082FDD35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B0F169A-6F84-460F-A309-36CA857D09D3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B0DEFEC-A248-4479-9EF2-46507E7F2AF1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214FB297-7C91-4571-8B47-7BD406685BFD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각 삼각형 16">
                <a:extLst>
                  <a:ext uri="{FF2B5EF4-FFF2-40B4-BE49-F238E27FC236}">
                    <a16:creationId xmlns:a16="http://schemas.microsoft.com/office/drawing/2014/main" id="{6DAD5F44-912E-4B43-ADC2-FD6B267D88CD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F13FB35-75C7-48FD-83BF-6973BB73C51C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326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0BD4076-E62D-46E5-89BF-35FC2F8ED4B0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EDA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00F849-AC01-453B-B1A9-631D1F014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8"/>
          <a:stretch/>
        </p:blipFill>
        <p:spPr>
          <a:xfrm>
            <a:off x="5472204" y="2040239"/>
            <a:ext cx="5856928" cy="3144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795047-FBCC-4162-9367-3C257A27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1" y="1514952"/>
            <a:ext cx="4616118" cy="3904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59626-EA34-4CD8-B9B8-CB1B605E4B76}"/>
              </a:ext>
            </a:extLst>
          </p:cNvPr>
          <p:cNvSpPr txBox="1"/>
          <p:nvPr/>
        </p:nvSpPr>
        <p:spPr>
          <a:xfrm>
            <a:off x="996787" y="1202297"/>
            <a:ext cx="3155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연도별 리뷰 데이터의 개수 분포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27B34-D615-45D2-88F1-386D22EB83B3}"/>
              </a:ext>
            </a:extLst>
          </p:cNvPr>
          <p:cNvSpPr txBox="1"/>
          <p:nvPr/>
        </p:nvSpPr>
        <p:spPr>
          <a:xfrm>
            <a:off x="6237926" y="1228931"/>
            <a:ext cx="3155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명사 상위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워드 클라우드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B9967-366B-45FD-98E1-B4A9AC1A7287}"/>
              </a:ext>
            </a:extLst>
          </p:cNvPr>
          <p:cNvSpPr txBox="1"/>
          <p:nvPr/>
        </p:nvSpPr>
        <p:spPr>
          <a:xfrm>
            <a:off x="1503341" y="5517203"/>
            <a:ext cx="4032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2016 &lt; 2017 &lt; 2018 &lt; 2019 &lt; 2020 &lt; 2021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8899D-DC8F-412D-94FB-FB2C37882E6C}"/>
              </a:ext>
            </a:extLst>
          </p:cNvPr>
          <p:cNvSpPr txBox="1"/>
          <p:nvPr/>
        </p:nvSpPr>
        <p:spPr>
          <a:xfrm>
            <a:off x="1073460" y="5811652"/>
            <a:ext cx="414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년도는 상반기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~7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까지의 데이터만 포함되어 있음에도 불구하고 가장 많은 리뷰 데이터를 가지고 있음을 확인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1CB48-3DF6-40FC-8F77-EE8507112DFF}"/>
              </a:ext>
            </a:extLst>
          </p:cNvPr>
          <p:cNvSpPr/>
          <p:nvPr/>
        </p:nvSpPr>
        <p:spPr>
          <a:xfrm>
            <a:off x="1419043" y="6273317"/>
            <a:ext cx="3694496" cy="29444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A49272-65A0-468B-AAC9-56BFB889C070}"/>
              </a:ext>
            </a:extLst>
          </p:cNvPr>
          <p:cNvSpPr txBox="1"/>
          <p:nvPr/>
        </p:nvSpPr>
        <p:spPr>
          <a:xfrm>
            <a:off x="1062807" y="6299645"/>
            <a:ext cx="4144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전기자동차에 대한 관심이 매년 급격히 증가하고 있음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6CCF16-CFB8-4E47-998B-DF4509C6E65F}"/>
              </a:ext>
            </a:extLst>
          </p:cNvPr>
          <p:cNvSpPr txBox="1"/>
          <p:nvPr/>
        </p:nvSpPr>
        <p:spPr>
          <a:xfrm>
            <a:off x="6099174" y="4910526"/>
            <a:ext cx="4802547" cy="79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 빈도 분석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(Counter)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전체 명사의 빈도를 확인한 결과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(86,620),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(64,507),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(45,284),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배터리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(40,050)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순으로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관련된 명사의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언급량이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많은 것을 확인할 수 있음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C6541EA-2736-4816-B978-97BBAC3D5E84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19FC9D4-CB79-4ACF-8E1F-68EEBB018060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7DE0FD0-36C0-46D7-BE77-CF01CB7CC04C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AD9A8BDF-5FD4-4A4E-82E9-A8AE9A5A0C35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2D38E9EE-6313-4E71-9D59-81C94C61BE65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62A5E59-E9AD-4EAD-AC5A-269A74705447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4234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DE984E-CDA9-454B-A9E4-F9ADC8867C30}"/>
              </a:ext>
            </a:extLst>
          </p:cNvPr>
          <p:cNvSpPr/>
          <p:nvPr/>
        </p:nvSpPr>
        <p:spPr>
          <a:xfrm>
            <a:off x="4208756" y="3639651"/>
            <a:ext cx="733614" cy="307778"/>
          </a:xfrm>
          <a:prstGeom prst="rect">
            <a:avLst/>
          </a:prstGeom>
          <a:solidFill>
            <a:schemeClr val="accent6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B0812D-4256-4C7B-9E05-C755EBAAEAA6}"/>
              </a:ext>
            </a:extLst>
          </p:cNvPr>
          <p:cNvSpPr/>
          <p:nvPr/>
        </p:nvSpPr>
        <p:spPr>
          <a:xfrm>
            <a:off x="4223690" y="4322064"/>
            <a:ext cx="733614" cy="307778"/>
          </a:xfrm>
          <a:prstGeom prst="rect">
            <a:avLst/>
          </a:prstGeom>
          <a:solidFill>
            <a:schemeClr val="accent6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DB4E3FF-6528-41E6-94DF-1F76AD11B69C}"/>
              </a:ext>
            </a:extLst>
          </p:cNvPr>
          <p:cNvSpPr/>
          <p:nvPr/>
        </p:nvSpPr>
        <p:spPr>
          <a:xfrm>
            <a:off x="5033687" y="4678536"/>
            <a:ext cx="733614" cy="307778"/>
          </a:xfrm>
          <a:prstGeom prst="rect">
            <a:avLst/>
          </a:prstGeom>
          <a:solidFill>
            <a:schemeClr val="accent6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6A8BC1D-E11F-43A2-B3A4-3E82D9445B81}"/>
              </a:ext>
            </a:extLst>
          </p:cNvPr>
          <p:cNvSpPr/>
          <p:nvPr/>
        </p:nvSpPr>
        <p:spPr>
          <a:xfrm>
            <a:off x="7515765" y="5024414"/>
            <a:ext cx="733614" cy="307778"/>
          </a:xfrm>
          <a:prstGeom prst="rect">
            <a:avLst/>
          </a:prstGeom>
          <a:solidFill>
            <a:schemeClr val="accent6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C49F3D-DEB3-4012-AA8A-A9C303B26EB1}"/>
              </a:ext>
            </a:extLst>
          </p:cNvPr>
          <p:cNvSpPr/>
          <p:nvPr/>
        </p:nvSpPr>
        <p:spPr>
          <a:xfrm>
            <a:off x="4208756" y="1582884"/>
            <a:ext cx="4832303" cy="674272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6E8FFF-F999-49D7-82D6-4109E902AAA8}"/>
              </a:ext>
            </a:extLst>
          </p:cNvPr>
          <p:cNvSpPr/>
          <p:nvPr/>
        </p:nvSpPr>
        <p:spPr>
          <a:xfrm>
            <a:off x="4151984" y="6409176"/>
            <a:ext cx="1610641" cy="307778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B34F84-1F18-4971-B048-41F80BB71DBC}"/>
              </a:ext>
            </a:extLst>
          </p:cNvPr>
          <p:cNvSpPr/>
          <p:nvPr/>
        </p:nvSpPr>
        <p:spPr>
          <a:xfrm>
            <a:off x="5838637" y="5368025"/>
            <a:ext cx="733614" cy="307778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F421F3-58A1-4B6D-992D-07EB0BCCD197}"/>
              </a:ext>
            </a:extLst>
          </p:cNvPr>
          <p:cNvSpPr/>
          <p:nvPr/>
        </p:nvSpPr>
        <p:spPr>
          <a:xfrm>
            <a:off x="6653482" y="3639651"/>
            <a:ext cx="733614" cy="307778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C572BEB-C31C-47E4-9A18-B6A1A890397F}"/>
              </a:ext>
            </a:extLst>
          </p:cNvPr>
          <p:cNvSpPr/>
          <p:nvPr/>
        </p:nvSpPr>
        <p:spPr>
          <a:xfrm>
            <a:off x="7501207" y="2606004"/>
            <a:ext cx="733614" cy="307778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AB22A1-64B9-4911-84D0-7BE0346E86CD}"/>
              </a:ext>
            </a:extLst>
          </p:cNvPr>
          <p:cNvSpPr/>
          <p:nvPr/>
        </p:nvSpPr>
        <p:spPr>
          <a:xfrm>
            <a:off x="8307445" y="2277174"/>
            <a:ext cx="733614" cy="307778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A74C8-2EB0-4BD9-8B11-1402CD22ED2E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EDA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9FF05-EEC1-4A2D-819A-3993165C7767}"/>
              </a:ext>
            </a:extLst>
          </p:cNvPr>
          <p:cNvSpPr txBox="1"/>
          <p:nvPr/>
        </p:nvSpPr>
        <p:spPr>
          <a:xfrm>
            <a:off x="996787" y="1202297"/>
            <a:ext cx="3155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연도별 전기차 관련 상위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키워드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4F225D46-7FF7-4279-8782-9604E842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782401"/>
              </p:ext>
            </p:extLst>
          </p:nvPr>
        </p:nvGraphicFramePr>
        <p:xfrm>
          <a:off x="4151984" y="1214986"/>
          <a:ext cx="4945848" cy="55079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24308">
                  <a:extLst>
                    <a:ext uri="{9D8B030D-6E8A-4147-A177-3AD203B41FA5}">
                      <a16:colId xmlns:a16="http://schemas.microsoft.com/office/drawing/2014/main" val="2334614760"/>
                    </a:ext>
                  </a:extLst>
                </a:gridCol>
                <a:gridCol w="824308">
                  <a:extLst>
                    <a:ext uri="{9D8B030D-6E8A-4147-A177-3AD203B41FA5}">
                      <a16:colId xmlns:a16="http://schemas.microsoft.com/office/drawing/2014/main" val="651074705"/>
                    </a:ext>
                  </a:extLst>
                </a:gridCol>
                <a:gridCol w="824308">
                  <a:extLst>
                    <a:ext uri="{9D8B030D-6E8A-4147-A177-3AD203B41FA5}">
                      <a16:colId xmlns:a16="http://schemas.microsoft.com/office/drawing/2014/main" val="3546933651"/>
                    </a:ext>
                  </a:extLst>
                </a:gridCol>
                <a:gridCol w="824308">
                  <a:extLst>
                    <a:ext uri="{9D8B030D-6E8A-4147-A177-3AD203B41FA5}">
                      <a16:colId xmlns:a16="http://schemas.microsoft.com/office/drawing/2014/main" val="3774654131"/>
                    </a:ext>
                  </a:extLst>
                </a:gridCol>
                <a:gridCol w="824308">
                  <a:extLst>
                    <a:ext uri="{9D8B030D-6E8A-4147-A177-3AD203B41FA5}">
                      <a16:colId xmlns:a16="http://schemas.microsoft.com/office/drawing/2014/main" val="2777584607"/>
                    </a:ext>
                  </a:extLst>
                </a:gridCol>
                <a:gridCol w="824308">
                  <a:extLst>
                    <a:ext uri="{9D8B030D-6E8A-4147-A177-3AD203B41FA5}">
                      <a16:colId xmlns:a16="http://schemas.microsoft.com/office/drawing/2014/main" val="3946479517"/>
                    </a:ext>
                  </a:extLst>
                </a:gridCol>
              </a:tblGrid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2016</a:t>
                      </a:r>
                      <a:r>
                        <a:rPr lang="ko-KR" altLang="en-US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</a:t>
                      </a:r>
                      <a:r>
                        <a:rPr lang="ko-KR" altLang="en-US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2018</a:t>
                      </a:r>
                      <a:r>
                        <a:rPr lang="ko-KR" altLang="en-US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2019</a:t>
                      </a:r>
                      <a:r>
                        <a:rPr lang="ko-KR" altLang="en-US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</a:t>
                      </a:r>
                      <a:r>
                        <a:rPr lang="ko-KR" altLang="en-US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</a:t>
                      </a:r>
                      <a:r>
                        <a:rPr lang="ko-KR" altLang="en-US" sz="12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335687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아이오닉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228289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98195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202036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하이브리드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테슬라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116757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테슬라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534865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아이오닉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95065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153731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엔진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EV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970198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디자인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7370150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KM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507742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하이브리드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22736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KM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하이브리드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아이오닉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910169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렌터카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EV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002996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EV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KM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6379026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761404"/>
                  </a:ext>
                </a:extLst>
              </a:tr>
            </a:tbl>
          </a:graphicData>
        </a:graphic>
      </p:graphicFrame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4D3200C-D81D-4004-AAA7-F9999A75DD4D}"/>
              </a:ext>
            </a:extLst>
          </p:cNvPr>
          <p:cNvCxnSpPr/>
          <p:nvPr/>
        </p:nvCxnSpPr>
        <p:spPr>
          <a:xfrm>
            <a:off x="9041059" y="1724025"/>
            <a:ext cx="445841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C5A5716-55A1-4C8E-AD23-8EBAE400B97D}"/>
              </a:ext>
            </a:extLst>
          </p:cNvPr>
          <p:cNvCxnSpPr/>
          <p:nvPr/>
        </p:nvCxnSpPr>
        <p:spPr>
          <a:xfrm>
            <a:off x="9041059" y="2431063"/>
            <a:ext cx="445841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E12B6F-43BE-44E3-AE6F-ED9DEF3DBF28}"/>
              </a:ext>
            </a:extLst>
          </p:cNvPr>
          <p:cNvSpPr txBox="1"/>
          <p:nvPr/>
        </p:nvSpPr>
        <p:spPr>
          <a:xfrm>
            <a:off x="9549523" y="1510074"/>
            <a:ext cx="270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주행 키워드에 대한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관심은 매년 많음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9DBAA1-45AF-454C-8F6A-423A0E36604E}"/>
              </a:ext>
            </a:extLst>
          </p:cNvPr>
          <p:cNvSpPr txBox="1"/>
          <p:nvPr/>
        </p:nvSpPr>
        <p:spPr>
          <a:xfrm>
            <a:off x="9549523" y="2257156"/>
            <a:ext cx="218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배터리 키워드에 대한 관심은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매년 증가하는 추세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A25096-5A0A-443A-B233-6D1FE86C4F74}"/>
              </a:ext>
            </a:extLst>
          </p:cNvPr>
          <p:cNvCxnSpPr>
            <a:cxnSpLocks/>
          </p:cNvCxnSpPr>
          <p:nvPr/>
        </p:nvCxnSpPr>
        <p:spPr>
          <a:xfrm flipH="1">
            <a:off x="3656305" y="3805253"/>
            <a:ext cx="56738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A64D48E-9E18-4D27-8303-E76BE206CBD3}"/>
              </a:ext>
            </a:extLst>
          </p:cNvPr>
          <p:cNvSpPr txBox="1"/>
          <p:nvPr/>
        </p:nvSpPr>
        <p:spPr>
          <a:xfrm>
            <a:off x="1887757" y="3645608"/>
            <a:ext cx="1825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밖에 사람들이 관심을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가지고 있는 키워드들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63090AB-4AFE-49FA-9B7B-FC4A9EC7D4A2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361847A-F8F4-4EB9-BD89-A97E14846C7D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79D3D9E-6121-4EDE-A852-C8AD351D09E7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1" name="직각 삼각형 40">
                <a:extLst>
                  <a:ext uri="{FF2B5EF4-FFF2-40B4-BE49-F238E27FC236}">
                    <a16:creationId xmlns:a16="http://schemas.microsoft.com/office/drawing/2014/main" id="{445AF1D5-6FB0-4699-841B-6BF064EE363D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각 삼각형 41">
                <a:extLst>
                  <a:ext uri="{FF2B5EF4-FFF2-40B4-BE49-F238E27FC236}">
                    <a16:creationId xmlns:a16="http://schemas.microsoft.com/office/drawing/2014/main" id="{03D58BB0-9FC6-4017-B412-366577E37EB2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59814B5-7861-4D81-8C8C-CED6298B4AA6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533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7A74C8-2EB0-4BD9-8B11-1402CD22ED2E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EDA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9FF05-EEC1-4A2D-819A-3993165C7767}"/>
              </a:ext>
            </a:extLst>
          </p:cNvPr>
          <p:cNvSpPr txBox="1"/>
          <p:nvPr/>
        </p:nvSpPr>
        <p:spPr>
          <a:xfrm>
            <a:off x="448824" y="1411847"/>
            <a:ext cx="3155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 관련 키워드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언급량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25AD74-40A1-47F6-A34D-5A163D71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5" y="2141695"/>
            <a:ext cx="5142515" cy="2619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C5ADFB-F423-49EB-B245-8CB29481047E}"/>
              </a:ext>
            </a:extLst>
          </p:cNvPr>
          <p:cNvSpPr txBox="1"/>
          <p:nvPr/>
        </p:nvSpPr>
        <p:spPr>
          <a:xfrm>
            <a:off x="6078175" y="1411847"/>
            <a:ext cx="3155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 모델 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언급량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1964D9-6823-40CD-965B-E2B70EB7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841" y="2122644"/>
            <a:ext cx="5761335" cy="2619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CCCEA4-6A1F-4402-B111-2C6F1F7EADAE}"/>
              </a:ext>
            </a:extLst>
          </p:cNvPr>
          <p:cNvSpPr txBox="1"/>
          <p:nvPr/>
        </p:nvSpPr>
        <p:spPr>
          <a:xfrm>
            <a:off x="836173" y="5110504"/>
            <a:ext cx="4509623" cy="79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시간이 흐르면서 전체적인 전기차 관련 키워드의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언급량이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많아지지만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아이오닉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테슬라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비해 상대적으로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키워드의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언급량이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매우 증가함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71DC28-00D8-4E85-950C-5BAA07244F3C}"/>
              </a:ext>
            </a:extLst>
          </p:cNvPr>
          <p:cNvSpPr/>
          <p:nvPr/>
        </p:nvSpPr>
        <p:spPr>
          <a:xfrm>
            <a:off x="4096259" y="2136599"/>
            <a:ext cx="1574992" cy="26384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E9A432-15F4-4601-892C-7F7991BD99F5}"/>
              </a:ext>
            </a:extLst>
          </p:cNvPr>
          <p:cNvSpPr/>
          <p:nvPr/>
        </p:nvSpPr>
        <p:spPr>
          <a:xfrm>
            <a:off x="9906508" y="2109786"/>
            <a:ext cx="1836667" cy="279635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B179A0-410C-4D2A-A255-DEC046350C55}"/>
              </a:ext>
            </a:extLst>
          </p:cNvPr>
          <p:cNvSpPr txBox="1"/>
          <p:nvPr/>
        </p:nvSpPr>
        <p:spPr>
          <a:xfrm>
            <a:off x="6846205" y="5110505"/>
            <a:ext cx="4032606" cy="555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2021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년부터 전기차 모델들에 대한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언급량이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증가하며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중에서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아이오닉에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언급량이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급격하게 증가함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FDEA2A-ED89-4B36-9206-2DF7D4E93009}"/>
              </a:ext>
            </a:extLst>
          </p:cNvPr>
          <p:cNvSpPr txBox="1"/>
          <p:nvPr/>
        </p:nvSpPr>
        <p:spPr>
          <a:xfrm>
            <a:off x="6741430" y="5748147"/>
            <a:ext cx="4536170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2021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중반쯤에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벤츠의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EQA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언급량이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급격히 증가함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CF2B2F-119E-42AD-9690-762740DEDDA9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87D6DEC-FD10-4A2B-BFA2-2DE0A5450BBB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43FE5A1-0E89-4369-8CA4-CF5A08EA3420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4" name="직각 삼각형 23">
                <a:extLst>
                  <a:ext uri="{FF2B5EF4-FFF2-40B4-BE49-F238E27FC236}">
                    <a16:creationId xmlns:a16="http://schemas.microsoft.com/office/drawing/2014/main" id="{DA060474-496B-4FAA-B6EE-78EF7241292E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438E86C3-6986-4227-9E8D-624EDA239285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EBB258E-D064-41BF-85A4-72C523817A45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3294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D9A348C-4F18-43EA-B037-667A5195C263}"/>
              </a:ext>
            </a:extLst>
          </p:cNvPr>
          <p:cNvSpPr/>
          <p:nvPr/>
        </p:nvSpPr>
        <p:spPr>
          <a:xfrm>
            <a:off x="8052062" y="3139024"/>
            <a:ext cx="2807891" cy="30574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ED94-4910-49B7-B782-4DE7FD485245}"/>
              </a:ext>
            </a:extLst>
          </p:cNvPr>
          <p:cNvSpPr txBox="1"/>
          <p:nvPr/>
        </p:nvSpPr>
        <p:spPr>
          <a:xfrm>
            <a:off x="1062807" y="1298252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LDA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토픽모델링 및 연관분석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97ABB-6CFA-4998-B493-68600FF8E592}"/>
              </a:ext>
            </a:extLst>
          </p:cNvPr>
          <p:cNvSpPr/>
          <p:nvPr/>
        </p:nvSpPr>
        <p:spPr>
          <a:xfrm>
            <a:off x="1154367" y="2014829"/>
            <a:ext cx="1539459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프로세스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BC9AC0-C55C-4487-AE7E-2E33668E22F0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CFE6C43-0A96-43A6-8AE9-CB0BB87B0E7C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8EF6CC8-B66C-4040-A0CE-7D0005CF1E1C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39" name="직각 삼각형 38">
                <a:extLst>
                  <a:ext uri="{FF2B5EF4-FFF2-40B4-BE49-F238E27FC236}">
                    <a16:creationId xmlns:a16="http://schemas.microsoft.com/office/drawing/2014/main" id="{4FC0CFC7-10C9-4AFF-AF6C-657137CA7CA8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각 삼각형 39">
                <a:extLst>
                  <a:ext uri="{FF2B5EF4-FFF2-40B4-BE49-F238E27FC236}">
                    <a16:creationId xmlns:a16="http://schemas.microsoft.com/office/drawing/2014/main" id="{6CC40216-C2F8-4A61-84BD-C80267BF6679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8CDE48-C0F7-4DF2-9AE6-A8A71D870534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7" name="원통형 66">
            <a:extLst>
              <a:ext uri="{FF2B5EF4-FFF2-40B4-BE49-F238E27FC236}">
                <a16:creationId xmlns:a16="http://schemas.microsoft.com/office/drawing/2014/main" id="{B94D11A9-4A5D-44BE-AB2C-270DA45D5F4B}"/>
              </a:ext>
            </a:extLst>
          </p:cNvPr>
          <p:cNvSpPr/>
          <p:nvPr/>
        </p:nvSpPr>
        <p:spPr>
          <a:xfrm>
            <a:off x="1467606" y="3727575"/>
            <a:ext cx="1644174" cy="923278"/>
          </a:xfrm>
          <a:prstGeom prst="can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059564-3DE2-49B3-A1FA-AAC9CA8E391D}"/>
              </a:ext>
            </a:extLst>
          </p:cNvPr>
          <p:cNvSpPr txBox="1"/>
          <p:nvPr/>
        </p:nvSpPr>
        <p:spPr>
          <a:xfrm>
            <a:off x="1465487" y="4086696"/>
            <a:ext cx="164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연도별로 데이터 분할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D4D2181-72A7-4E8E-A2F5-D336BA38CF2A}"/>
              </a:ext>
            </a:extLst>
          </p:cNvPr>
          <p:cNvSpPr/>
          <p:nvPr/>
        </p:nvSpPr>
        <p:spPr>
          <a:xfrm>
            <a:off x="3816424" y="3043847"/>
            <a:ext cx="1901044" cy="517518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831631-9D62-4B88-A36D-33D2F2241F43}"/>
              </a:ext>
            </a:extLst>
          </p:cNvPr>
          <p:cNvSpPr txBox="1"/>
          <p:nvPr/>
        </p:nvSpPr>
        <p:spPr>
          <a:xfrm>
            <a:off x="3823667" y="3145865"/>
            <a:ext cx="189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연도별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LDA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토픽모델링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572842C-DBFC-4572-9102-940C61AF2293}"/>
              </a:ext>
            </a:extLst>
          </p:cNvPr>
          <p:cNvCxnSpPr>
            <a:cxnSpLocks/>
          </p:cNvCxnSpPr>
          <p:nvPr/>
        </p:nvCxnSpPr>
        <p:spPr>
          <a:xfrm>
            <a:off x="5728685" y="3274406"/>
            <a:ext cx="3247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C30BECF-62A1-48EA-A01B-06758A2680AE}"/>
              </a:ext>
            </a:extLst>
          </p:cNvPr>
          <p:cNvSpPr/>
          <p:nvPr/>
        </p:nvSpPr>
        <p:spPr>
          <a:xfrm>
            <a:off x="6068949" y="2882127"/>
            <a:ext cx="1644173" cy="845447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66D2E72-16B7-48AE-97F1-290E46554E24}"/>
              </a:ext>
            </a:extLst>
          </p:cNvPr>
          <p:cNvSpPr txBox="1"/>
          <p:nvPr/>
        </p:nvSpPr>
        <p:spPr>
          <a:xfrm>
            <a:off x="6056640" y="2934034"/>
            <a:ext cx="1629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 튜닝 및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pyLDAvis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C1B26C0-5039-4CA9-A6F1-0B02C88E85D5}"/>
              </a:ext>
            </a:extLst>
          </p:cNvPr>
          <p:cNvCxnSpPr>
            <a:cxnSpLocks/>
          </p:cNvCxnSpPr>
          <p:nvPr/>
        </p:nvCxnSpPr>
        <p:spPr>
          <a:xfrm>
            <a:off x="7713122" y="3274406"/>
            <a:ext cx="3247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862BFB4-5DF5-43D8-B0E8-C9E2CF7EBC0B}"/>
              </a:ext>
            </a:extLst>
          </p:cNvPr>
          <p:cNvSpPr txBox="1"/>
          <p:nvPr/>
        </p:nvSpPr>
        <p:spPr>
          <a:xfrm>
            <a:off x="8043631" y="3120517"/>
            <a:ext cx="279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연도의 주요 토픽 위주로 결과 해석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C86E6F0A-F453-4975-AAEA-83D4605B7834}"/>
              </a:ext>
            </a:extLst>
          </p:cNvPr>
          <p:cNvGrpSpPr/>
          <p:nvPr/>
        </p:nvGrpSpPr>
        <p:grpSpPr>
          <a:xfrm>
            <a:off x="3119512" y="3302404"/>
            <a:ext cx="672768" cy="1709752"/>
            <a:chOff x="6391265" y="3826811"/>
            <a:chExt cx="672768" cy="863119"/>
          </a:xfrm>
        </p:grpSpPr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4C0E62DA-82A9-49DA-A267-F905A9452A76}"/>
                </a:ext>
              </a:extLst>
            </p:cNvPr>
            <p:cNvCxnSpPr>
              <a:cxnSpLocks/>
            </p:cNvCxnSpPr>
            <p:nvPr/>
          </p:nvCxnSpPr>
          <p:spPr>
            <a:xfrm>
              <a:off x="6391265" y="4259200"/>
              <a:ext cx="33590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3EA6214D-1E04-4878-A0EA-42C10ECAD2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6695" y="3826811"/>
              <a:ext cx="1" cy="86311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123BF8A2-C317-476D-BB08-65601DE54699}"/>
                </a:ext>
              </a:extLst>
            </p:cNvPr>
            <p:cNvCxnSpPr>
              <a:cxnSpLocks/>
            </p:cNvCxnSpPr>
            <p:nvPr/>
          </p:nvCxnSpPr>
          <p:spPr>
            <a:xfrm>
              <a:off x="6736695" y="3826811"/>
              <a:ext cx="3273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5A11987E-C593-40F7-AF01-61811ACEE8E6}"/>
                </a:ext>
              </a:extLst>
            </p:cNvPr>
            <p:cNvCxnSpPr>
              <a:cxnSpLocks/>
            </p:cNvCxnSpPr>
            <p:nvPr/>
          </p:nvCxnSpPr>
          <p:spPr>
            <a:xfrm>
              <a:off x="6727170" y="4680904"/>
              <a:ext cx="3273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CE8F71B-BAE0-44EC-92DD-506F72A9B75A}"/>
              </a:ext>
            </a:extLst>
          </p:cNvPr>
          <p:cNvSpPr/>
          <p:nvPr/>
        </p:nvSpPr>
        <p:spPr>
          <a:xfrm>
            <a:off x="3823667" y="4773833"/>
            <a:ext cx="1901044" cy="517518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6AC1493-448A-4DC1-BCEA-F3C36F89D67A}"/>
              </a:ext>
            </a:extLst>
          </p:cNvPr>
          <p:cNvSpPr txBox="1"/>
          <p:nvPr/>
        </p:nvSpPr>
        <p:spPr>
          <a:xfrm>
            <a:off x="3830910" y="4875851"/>
            <a:ext cx="189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연도별 연관분석</a:t>
            </a: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63F6811-700B-4E5A-A9DA-B8B60916975A}"/>
              </a:ext>
            </a:extLst>
          </p:cNvPr>
          <p:cNvCxnSpPr>
            <a:cxnSpLocks/>
          </p:cNvCxnSpPr>
          <p:nvPr/>
        </p:nvCxnSpPr>
        <p:spPr>
          <a:xfrm>
            <a:off x="5728685" y="5005056"/>
            <a:ext cx="3247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52A1A59-4669-4854-93AB-9AD27CB7370B}"/>
              </a:ext>
            </a:extLst>
          </p:cNvPr>
          <p:cNvSpPr/>
          <p:nvPr/>
        </p:nvSpPr>
        <p:spPr>
          <a:xfrm>
            <a:off x="6065699" y="4576466"/>
            <a:ext cx="1644173" cy="845447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1F255AC-A2B8-435A-A76E-1212F74DED5E}"/>
              </a:ext>
            </a:extLst>
          </p:cNvPr>
          <p:cNvSpPr txBox="1"/>
          <p:nvPr/>
        </p:nvSpPr>
        <p:spPr>
          <a:xfrm>
            <a:off x="6053390" y="4628373"/>
            <a:ext cx="1629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 튜닝 및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NetworkX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FDFA220C-C259-437D-BD8A-D34CED82CC5C}"/>
              </a:ext>
            </a:extLst>
          </p:cNvPr>
          <p:cNvCxnSpPr>
            <a:cxnSpLocks/>
          </p:cNvCxnSpPr>
          <p:nvPr/>
        </p:nvCxnSpPr>
        <p:spPr>
          <a:xfrm>
            <a:off x="7709872" y="4968745"/>
            <a:ext cx="3247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21D3D42-8E61-4AF6-801C-A73936369E2B}"/>
              </a:ext>
            </a:extLst>
          </p:cNvPr>
          <p:cNvSpPr/>
          <p:nvPr/>
        </p:nvSpPr>
        <p:spPr>
          <a:xfrm>
            <a:off x="8034576" y="4706228"/>
            <a:ext cx="2807891" cy="52321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FF69E90-D64C-49D6-97B9-13D3D66072F7}"/>
              </a:ext>
            </a:extLst>
          </p:cNvPr>
          <p:cNvSpPr txBox="1"/>
          <p:nvPr/>
        </p:nvSpPr>
        <p:spPr>
          <a:xfrm>
            <a:off x="8034576" y="4706227"/>
            <a:ext cx="279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자주 사용된 단어 사이의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관계 위주로 결과 해석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8371785-5FA2-4747-9938-7FABB9D98889}"/>
              </a:ext>
            </a:extLst>
          </p:cNvPr>
          <p:cNvSpPr/>
          <p:nvPr/>
        </p:nvSpPr>
        <p:spPr>
          <a:xfrm>
            <a:off x="8052596" y="3066822"/>
            <a:ext cx="2798392" cy="429830"/>
          </a:xfrm>
          <a:prstGeom prst="rect">
            <a:avLst/>
          </a:prstGeom>
          <a:noFill/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CEA8E08-0BCC-4BFB-877C-08BFA4BC4BB4}"/>
              </a:ext>
            </a:extLst>
          </p:cNvPr>
          <p:cNvSpPr/>
          <p:nvPr/>
        </p:nvSpPr>
        <p:spPr>
          <a:xfrm>
            <a:off x="8034577" y="4645319"/>
            <a:ext cx="2798393" cy="660752"/>
          </a:xfrm>
          <a:prstGeom prst="rect">
            <a:avLst/>
          </a:prstGeom>
          <a:noFill/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95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80270-F393-41B4-8BE8-0CAFBDB74C90}"/>
              </a:ext>
            </a:extLst>
          </p:cNvPr>
          <p:cNvSpPr txBox="1"/>
          <p:nvPr/>
        </p:nvSpPr>
        <p:spPr>
          <a:xfrm>
            <a:off x="1076532" y="634828"/>
            <a:ext cx="899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DBD9A04-AFED-40AA-A228-E2C70A34CAB9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96E188-E195-48D7-816A-31BD029E0F12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58A373D-25AB-4184-B243-FDB5B9E20050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8" name="직각 삼각형 7">
                <a:extLst>
                  <a:ext uri="{FF2B5EF4-FFF2-40B4-BE49-F238E27FC236}">
                    <a16:creationId xmlns:a16="http://schemas.microsoft.com/office/drawing/2014/main" id="{5A2326FE-480D-48EC-A736-9132C7196DFA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id="{72E6977D-CE84-4900-8B18-240CDC8F86BA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2DBC737-1272-461E-92DA-38BD2AEC4DFF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FE93F78-9316-4E44-A3AD-077108A74FC7}"/>
              </a:ext>
            </a:extLst>
          </p:cNvPr>
          <p:cNvSpPr txBox="1"/>
          <p:nvPr/>
        </p:nvSpPr>
        <p:spPr>
          <a:xfrm>
            <a:off x="2416781" y="1348263"/>
            <a:ext cx="264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배경 및 프로세스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B2E9127-A0BF-4372-9ECD-EE39D13BF82E}"/>
              </a:ext>
            </a:extLst>
          </p:cNvPr>
          <p:cNvCxnSpPr/>
          <p:nvPr/>
        </p:nvCxnSpPr>
        <p:spPr>
          <a:xfrm>
            <a:off x="1784412" y="1255702"/>
            <a:ext cx="0" cy="45059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07F3480-B828-4BCC-977E-0E920BF7E59B}"/>
              </a:ext>
            </a:extLst>
          </p:cNvPr>
          <p:cNvSpPr txBox="1"/>
          <p:nvPr/>
        </p:nvSpPr>
        <p:spPr>
          <a:xfrm>
            <a:off x="2426306" y="1964586"/>
            <a:ext cx="264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ED838C-D1A4-4A60-9900-A34FDA7F5EA0}"/>
              </a:ext>
            </a:extLst>
          </p:cNvPr>
          <p:cNvSpPr txBox="1"/>
          <p:nvPr/>
        </p:nvSpPr>
        <p:spPr>
          <a:xfrm>
            <a:off x="2426306" y="2628534"/>
            <a:ext cx="264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74505A-9CE3-446C-AD24-42B33E8AA432}"/>
              </a:ext>
            </a:extLst>
          </p:cNvPr>
          <p:cNvSpPr txBox="1"/>
          <p:nvPr/>
        </p:nvSpPr>
        <p:spPr>
          <a:xfrm>
            <a:off x="2446562" y="3246866"/>
            <a:ext cx="264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EDA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6639C3-B384-4E48-9DB0-CB6700CDED32}"/>
              </a:ext>
            </a:extLst>
          </p:cNvPr>
          <p:cNvSpPr txBox="1"/>
          <p:nvPr/>
        </p:nvSpPr>
        <p:spPr>
          <a:xfrm>
            <a:off x="2426306" y="3891764"/>
            <a:ext cx="264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내용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31276C-0620-44F7-8AEA-986354F2D431}"/>
              </a:ext>
            </a:extLst>
          </p:cNvPr>
          <p:cNvSpPr txBox="1"/>
          <p:nvPr/>
        </p:nvSpPr>
        <p:spPr>
          <a:xfrm>
            <a:off x="2433489" y="4511197"/>
            <a:ext cx="264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0B37B9-F3A4-42AA-B398-AF5860B472C6}"/>
              </a:ext>
            </a:extLst>
          </p:cNvPr>
          <p:cNvSpPr txBox="1"/>
          <p:nvPr/>
        </p:nvSpPr>
        <p:spPr>
          <a:xfrm>
            <a:off x="2423964" y="5111055"/>
            <a:ext cx="264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의의 및 한계점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7F3A3D-04E7-4A25-AD45-093B1B04BFD5}"/>
              </a:ext>
            </a:extLst>
          </p:cNvPr>
          <p:cNvGrpSpPr/>
          <p:nvPr/>
        </p:nvGrpSpPr>
        <p:grpSpPr>
          <a:xfrm>
            <a:off x="1943036" y="1342917"/>
            <a:ext cx="457526" cy="343900"/>
            <a:chOff x="1943036" y="1342917"/>
            <a:chExt cx="457526" cy="3439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8E6046C-7C24-434C-9D7A-7F565F157344}"/>
                </a:ext>
              </a:extLst>
            </p:cNvPr>
            <p:cNvSpPr/>
            <p:nvPr/>
          </p:nvSpPr>
          <p:spPr>
            <a:xfrm>
              <a:off x="1980260" y="1347202"/>
              <a:ext cx="339615" cy="339615"/>
            </a:xfrm>
            <a:prstGeom prst="ellipse">
              <a:avLst/>
            </a:prstGeom>
            <a:solidFill>
              <a:srgbClr val="004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30411C-8B6E-4868-8B11-EFE37B31E0CA}"/>
                </a:ext>
              </a:extLst>
            </p:cNvPr>
            <p:cNvSpPr txBox="1"/>
            <p:nvPr/>
          </p:nvSpPr>
          <p:spPr>
            <a:xfrm>
              <a:off x="1943036" y="1342917"/>
              <a:ext cx="457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9AF9A3-4C6E-417D-802D-3C8FB0B641D6}"/>
              </a:ext>
            </a:extLst>
          </p:cNvPr>
          <p:cNvGrpSpPr/>
          <p:nvPr/>
        </p:nvGrpSpPr>
        <p:grpSpPr>
          <a:xfrm>
            <a:off x="1961337" y="1971438"/>
            <a:ext cx="457526" cy="343900"/>
            <a:chOff x="1943036" y="1342917"/>
            <a:chExt cx="457526" cy="34390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B81CD7D-C85C-431E-9711-AF20F0B34F48}"/>
                </a:ext>
              </a:extLst>
            </p:cNvPr>
            <p:cNvSpPr/>
            <p:nvPr/>
          </p:nvSpPr>
          <p:spPr>
            <a:xfrm>
              <a:off x="1980260" y="1347202"/>
              <a:ext cx="339615" cy="339615"/>
            </a:xfrm>
            <a:prstGeom prst="ellipse">
              <a:avLst/>
            </a:prstGeom>
            <a:solidFill>
              <a:srgbClr val="004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102E13-84F7-47BF-B2D6-C97816C2C0CF}"/>
                </a:ext>
              </a:extLst>
            </p:cNvPr>
            <p:cNvSpPr txBox="1"/>
            <p:nvPr/>
          </p:nvSpPr>
          <p:spPr>
            <a:xfrm>
              <a:off x="1943036" y="1342917"/>
              <a:ext cx="457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7FB04CC-F385-4EC1-A744-14C366A7412F}"/>
              </a:ext>
            </a:extLst>
          </p:cNvPr>
          <p:cNvGrpSpPr/>
          <p:nvPr/>
        </p:nvGrpSpPr>
        <p:grpSpPr>
          <a:xfrm>
            <a:off x="1975963" y="2588153"/>
            <a:ext cx="457526" cy="343900"/>
            <a:chOff x="1943036" y="1342917"/>
            <a:chExt cx="457526" cy="34390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CC82398-2AB2-4314-96D3-C3949F73835C}"/>
                </a:ext>
              </a:extLst>
            </p:cNvPr>
            <p:cNvSpPr/>
            <p:nvPr/>
          </p:nvSpPr>
          <p:spPr>
            <a:xfrm>
              <a:off x="1980260" y="1347202"/>
              <a:ext cx="339615" cy="339615"/>
            </a:xfrm>
            <a:prstGeom prst="ellipse">
              <a:avLst/>
            </a:prstGeom>
            <a:solidFill>
              <a:srgbClr val="004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460AD5-AD01-4685-B574-174779498171}"/>
                </a:ext>
              </a:extLst>
            </p:cNvPr>
            <p:cNvSpPr txBox="1"/>
            <p:nvPr/>
          </p:nvSpPr>
          <p:spPr>
            <a:xfrm>
              <a:off x="1943036" y="1342917"/>
              <a:ext cx="457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EC758C8-FC93-44D6-B702-C43077FE253B}"/>
              </a:ext>
            </a:extLst>
          </p:cNvPr>
          <p:cNvGrpSpPr/>
          <p:nvPr/>
        </p:nvGrpSpPr>
        <p:grpSpPr>
          <a:xfrm>
            <a:off x="1961337" y="3255413"/>
            <a:ext cx="457526" cy="343900"/>
            <a:chOff x="1943036" y="1342917"/>
            <a:chExt cx="457526" cy="343900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207B7A9-8609-4A67-AC55-B70C35EC4601}"/>
                </a:ext>
              </a:extLst>
            </p:cNvPr>
            <p:cNvSpPr/>
            <p:nvPr/>
          </p:nvSpPr>
          <p:spPr>
            <a:xfrm>
              <a:off x="1980260" y="1347202"/>
              <a:ext cx="339615" cy="339615"/>
            </a:xfrm>
            <a:prstGeom prst="ellipse">
              <a:avLst/>
            </a:prstGeom>
            <a:solidFill>
              <a:srgbClr val="004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6D16C-46BB-4B1D-8A42-216DBD2C0605}"/>
                </a:ext>
              </a:extLst>
            </p:cNvPr>
            <p:cNvSpPr txBox="1"/>
            <p:nvPr/>
          </p:nvSpPr>
          <p:spPr>
            <a:xfrm>
              <a:off x="1943036" y="1342917"/>
              <a:ext cx="457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DEB442A-B123-4D6A-AEE5-4DF64679E320}"/>
              </a:ext>
            </a:extLst>
          </p:cNvPr>
          <p:cNvGrpSpPr/>
          <p:nvPr/>
        </p:nvGrpSpPr>
        <p:grpSpPr>
          <a:xfrm>
            <a:off x="1961337" y="3876041"/>
            <a:ext cx="457526" cy="343900"/>
            <a:chOff x="1943036" y="1342917"/>
            <a:chExt cx="457526" cy="3439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E238B71-C523-49D0-8569-45D61EE2B0DB}"/>
                </a:ext>
              </a:extLst>
            </p:cNvPr>
            <p:cNvSpPr/>
            <p:nvPr/>
          </p:nvSpPr>
          <p:spPr>
            <a:xfrm>
              <a:off x="1980260" y="1347202"/>
              <a:ext cx="339615" cy="339615"/>
            </a:xfrm>
            <a:prstGeom prst="ellipse">
              <a:avLst/>
            </a:prstGeom>
            <a:solidFill>
              <a:srgbClr val="004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0BDFCB-D7FC-4C18-9FC1-EB9075B915D7}"/>
                </a:ext>
              </a:extLst>
            </p:cNvPr>
            <p:cNvSpPr txBox="1"/>
            <p:nvPr/>
          </p:nvSpPr>
          <p:spPr>
            <a:xfrm>
              <a:off x="1943036" y="1342917"/>
              <a:ext cx="457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05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691C237-1ECD-423B-8F9B-3730B31320ED}"/>
              </a:ext>
            </a:extLst>
          </p:cNvPr>
          <p:cNvGrpSpPr/>
          <p:nvPr/>
        </p:nvGrpSpPr>
        <p:grpSpPr>
          <a:xfrm>
            <a:off x="1959255" y="4511872"/>
            <a:ext cx="457526" cy="343900"/>
            <a:chOff x="1943036" y="1342917"/>
            <a:chExt cx="457526" cy="343900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FF07E7A-A016-4011-96D0-7508BF871E5A}"/>
                </a:ext>
              </a:extLst>
            </p:cNvPr>
            <p:cNvSpPr/>
            <p:nvPr/>
          </p:nvSpPr>
          <p:spPr>
            <a:xfrm>
              <a:off x="1980260" y="1347202"/>
              <a:ext cx="339615" cy="339615"/>
            </a:xfrm>
            <a:prstGeom prst="ellipse">
              <a:avLst/>
            </a:prstGeom>
            <a:solidFill>
              <a:srgbClr val="004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37FE3D-6065-4D2B-BCAD-A2B725B96784}"/>
                </a:ext>
              </a:extLst>
            </p:cNvPr>
            <p:cNvSpPr txBox="1"/>
            <p:nvPr/>
          </p:nvSpPr>
          <p:spPr>
            <a:xfrm>
              <a:off x="1943036" y="1342917"/>
              <a:ext cx="457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06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C673485-988A-468E-A591-8EA488DF2079}"/>
              </a:ext>
            </a:extLst>
          </p:cNvPr>
          <p:cNvGrpSpPr/>
          <p:nvPr/>
        </p:nvGrpSpPr>
        <p:grpSpPr>
          <a:xfrm>
            <a:off x="1962086" y="5111818"/>
            <a:ext cx="457526" cy="343900"/>
            <a:chOff x="1943036" y="1342917"/>
            <a:chExt cx="457526" cy="343900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2CD9635-E891-4DB4-AF27-B520EB81C94C}"/>
                </a:ext>
              </a:extLst>
            </p:cNvPr>
            <p:cNvSpPr/>
            <p:nvPr/>
          </p:nvSpPr>
          <p:spPr>
            <a:xfrm>
              <a:off x="1980260" y="1347202"/>
              <a:ext cx="339615" cy="339615"/>
            </a:xfrm>
            <a:prstGeom prst="ellipse">
              <a:avLst/>
            </a:prstGeom>
            <a:solidFill>
              <a:srgbClr val="004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806BB1-DD87-4524-B718-BC6BD8FB7A41}"/>
                </a:ext>
              </a:extLst>
            </p:cNvPr>
            <p:cNvSpPr txBox="1"/>
            <p:nvPr/>
          </p:nvSpPr>
          <p:spPr>
            <a:xfrm>
              <a:off x="1943036" y="1342917"/>
              <a:ext cx="4575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07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588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8BFB0-EB9C-4DA5-B240-53560A7FFE06}"/>
              </a:ext>
            </a:extLst>
          </p:cNvPr>
          <p:cNvSpPr txBox="1"/>
          <p:nvPr/>
        </p:nvSpPr>
        <p:spPr>
          <a:xfrm>
            <a:off x="1062807" y="1298252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연관 규칙 분석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(Association Rule Analysis)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E7CFDC5-4C0C-4985-9D86-A358529907C9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AF775F-EBF8-4C93-8409-AF36145018BC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2218ADF-04EC-49A9-AF7B-1EA2A5AF9F9C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9" name="직각 삼각형 48">
                <a:extLst>
                  <a:ext uri="{FF2B5EF4-FFF2-40B4-BE49-F238E27FC236}">
                    <a16:creationId xmlns:a16="http://schemas.microsoft.com/office/drawing/2014/main" id="{5CF59B1F-8C59-4CB3-B8AD-5F4B1354D42D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각 삼각형 49">
                <a:extLst>
                  <a:ext uri="{FF2B5EF4-FFF2-40B4-BE49-F238E27FC236}">
                    <a16:creationId xmlns:a16="http://schemas.microsoft.com/office/drawing/2014/main" id="{F6E230D4-0380-49C0-B733-BBB08F232952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198526B-1259-4C0D-BFCC-6D7098D2D6DD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1EDC84-14F6-48B2-8176-10CFD92789A4}"/>
              </a:ext>
            </a:extLst>
          </p:cNvPr>
          <p:cNvSpPr/>
          <p:nvPr/>
        </p:nvSpPr>
        <p:spPr>
          <a:xfrm>
            <a:off x="714375" y="1850032"/>
            <a:ext cx="11170367" cy="4693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13FF7D-DE5D-44AC-9B63-7C693866753C}"/>
              </a:ext>
            </a:extLst>
          </p:cNvPr>
          <p:cNvSpPr/>
          <p:nvPr/>
        </p:nvSpPr>
        <p:spPr>
          <a:xfrm>
            <a:off x="714375" y="1834056"/>
            <a:ext cx="4823642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연관 분석 프로세스 및 목적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B889E2-F3B9-40FC-985B-ABE27550D76A}"/>
              </a:ext>
            </a:extLst>
          </p:cNvPr>
          <p:cNvSpPr/>
          <p:nvPr/>
        </p:nvSpPr>
        <p:spPr>
          <a:xfrm>
            <a:off x="971247" y="2530812"/>
            <a:ext cx="10668303" cy="3831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FBE7ED-AA6E-4F50-AAE1-2A42463A614E}"/>
              </a:ext>
            </a:extLst>
          </p:cNvPr>
          <p:cNvSpPr txBox="1"/>
          <p:nvPr/>
        </p:nvSpPr>
        <p:spPr>
          <a:xfrm>
            <a:off x="1062807" y="2674769"/>
            <a:ext cx="9096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연관 규칙 분석</a:t>
            </a:r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아이템 집합이 얼마나 빈발하게 발생하는지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아이템 집합사이의 연관도를 분석하는 방법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37D0971-3288-4C97-A4A9-194C2E0B7FBB}"/>
              </a:ext>
            </a:extLst>
          </p:cNvPr>
          <p:cNvSpPr/>
          <p:nvPr/>
        </p:nvSpPr>
        <p:spPr>
          <a:xfrm>
            <a:off x="1081251" y="3126504"/>
            <a:ext cx="5126737" cy="3070035"/>
          </a:xfrm>
          <a:prstGeom prst="rect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8AC19F6-5C72-4F42-9ABA-DABD4D5CF684}"/>
              </a:ext>
            </a:extLst>
          </p:cNvPr>
          <p:cNvSpPr/>
          <p:nvPr/>
        </p:nvSpPr>
        <p:spPr>
          <a:xfrm>
            <a:off x="6378574" y="3126503"/>
            <a:ext cx="5126737" cy="3070035"/>
          </a:xfrm>
          <a:prstGeom prst="rect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3093829-6C7E-4ACB-81A9-EB129FC63077}"/>
              </a:ext>
            </a:extLst>
          </p:cNvPr>
          <p:cNvSpPr txBox="1"/>
          <p:nvPr/>
        </p:nvSpPr>
        <p:spPr>
          <a:xfrm>
            <a:off x="1897036" y="4809269"/>
            <a:ext cx="15478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**</a:t>
            </a:r>
            <a:r>
              <a:rPr lang="ko-KR" altLang="en-US" sz="12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파라미터 설정</a:t>
            </a:r>
            <a:endParaRPr lang="en-US" altLang="ko-KR" sz="12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 지지도 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0.0</a:t>
            </a:r>
          </a:p>
          <a:p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 신뢰도 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0.1</a:t>
            </a:r>
          </a:p>
          <a:p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 향상도 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1.0</a:t>
            </a:r>
          </a:p>
          <a:p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 길이 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029083-EF49-4D6E-AF39-3B79B04702CF}"/>
              </a:ext>
            </a:extLst>
          </p:cNvPr>
          <p:cNvSpPr txBox="1"/>
          <p:nvPr/>
        </p:nvSpPr>
        <p:spPr>
          <a:xfrm>
            <a:off x="3631442" y="4809269"/>
            <a:ext cx="2027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**</a:t>
            </a:r>
            <a:r>
              <a:rPr lang="ko-KR" altLang="en-US" sz="12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 기준</a:t>
            </a:r>
            <a:endParaRPr lang="en-US" altLang="ko-KR" sz="12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node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크기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 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단어 빈도</a:t>
            </a:r>
            <a:endParaRPr lang="en-US" altLang="ko-KR" sz="12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edge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색 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단어의 지지도</a:t>
            </a:r>
            <a:endParaRPr lang="en-US" altLang="ko-KR" sz="12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AE80AD-FA72-4B38-A76E-BDB39BF75872}"/>
              </a:ext>
            </a:extLst>
          </p:cNvPr>
          <p:cNvSpPr/>
          <p:nvPr/>
        </p:nvSpPr>
        <p:spPr>
          <a:xfrm>
            <a:off x="2413251" y="4227931"/>
            <a:ext cx="2526302" cy="22752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485431-3E8A-4B7C-8D95-0AB319566334}"/>
              </a:ext>
            </a:extLst>
          </p:cNvPr>
          <p:cNvSpPr txBox="1"/>
          <p:nvPr/>
        </p:nvSpPr>
        <p:spPr>
          <a:xfrm>
            <a:off x="1173802" y="3136680"/>
            <a:ext cx="4941633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프로세스</a:t>
            </a:r>
            <a:endParaRPr lang="en-US" altLang="ko-KR" sz="14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Apriori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 사용 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글에서 추출한 명사리스트를 하나의 트랜잭션으로 구성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연관 규칙을 지지도 기준으로 상위 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개만 필터링 후 시각화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2FFC628-6136-4840-A118-94D552CE7094}"/>
              </a:ext>
            </a:extLst>
          </p:cNvPr>
          <p:cNvSpPr/>
          <p:nvPr/>
        </p:nvSpPr>
        <p:spPr>
          <a:xfrm>
            <a:off x="7505204" y="4567606"/>
            <a:ext cx="2033243" cy="24613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27A747-8D61-431E-A0A5-791EB3E57774}"/>
              </a:ext>
            </a:extLst>
          </p:cNvPr>
          <p:cNvSpPr/>
          <p:nvPr/>
        </p:nvSpPr>
        <p:spPr>
          <a:xfrm>
            <a:off x="7189694" y="3927724"/>
            <a:ext cx="1021977" cy="278402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589675-0D82-4B19-92D0-D6F78B68A20B}"/>
              </a:ext>
            </a:extLst>
          </p:cNvPr>
          <p:cNvSpPr txBox="1"/>
          <p:nvPr/>
        </p:nvSpPr>
        <p:spPr>
          <a:xfrm>
            <a:off x="6464861" y="3174993"/>
            <a:ext cx="4920316" cy="2000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</a:t>
            </a:r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연도별 네트워크 시각화를 통해 시간의 흐름에 따라 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관심 키워드가 변화하는지 파악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연도에 전기차와 관련하여 대표적으로 언급되는 키워드를 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파악하고 그 단어와 연관성이 높은 단어들을 통해 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연도의 구체적인 논의와 관심을 유추 가능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83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1DED94-4910-49B7-B782-4DE7FD485245}"/>
              </a:ext>
            </a:extLst>
          </p:cNvPr>
          <p:cNvSpPr txBox="1"/>
          <p:nvPr/>
        </p:nvSpPr>
        <p:spPr>
          <a:xfrm>
            <a:off x="1062807" y="1298252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1-2.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토픽모델링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LDA(Latent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Drichlet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Allocation)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F6F897-B703-43FE-BBB5-52F57770B169}"/>
              </a:ext>
            </a:extLst>
          </p:cNvPr>
          <p:cNvSpPr/>
          <p:nvPr/>
        </p:nvSpPr>
        <p:spPr>
          <a:xfrm>
            <a:off x="714375" y="1850032"/>
            <a:ext cx="11170367" cy="4693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97ABB-6CFA-4998-B493-68600FF8E592}"/>
              </a:ext>
            </a:extLst>
          </p:cNvPr>
          <p:cNvSpPr/>
          <p:nvPr/>
        </p:nvSpPr>
        <p:spPr>
          <a:xfrm>
            <a:off x="714375" y="1834056"/>
            <a:ext cx="4823642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토픽모델링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LDA(Latent </a:t>
            </a:r>
            <a:r>
              <a:rPr lang="en-US" altLang="ko-KR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Drichlet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Allocation)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C642D-6D2D-4DD0-8645-896D06475F98}"/>
              </a:ext>
            </a:extLst>
          </p:cNvPr>
          <p:cNvSpPr/>
          <p:nvPr/>
        </p:nvSpPr>
        <p:spPr>
          <a:xfrm>
            <a:off x="971247" y="2530812"/>
            <a:ext cx="10668303" cy="3831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C8B456-9229-473E-83D8-C4372B873CE1}"/>
              </a:ext>
            </a:extLst>
          </p:cNvPr>
          <p:cNvSpPr txBox="1"/>
          <p:nvPr/>
        </p:nvSpPr>
        <p:spPr>
          <a:xfrm>
            <a:off x="1154367" y="2613715"/>
            <a:ext cx="836346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F67921-9EA6-4113-9BAA-D367AB8C70EE}"/>
              </a:ext>
            </a:extLst>
          </p:cNvPr>
          <p:cNvSpPr txBox="1"/>
          <p:nvPr/>
        </p:nvSpPr>
        <p:spPr>
          <a:xfrm>
            <a:off x="1634407" y="5322494"/>
            <a:ext cx="570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2807" y="2651815"/>
            <a:ext cx="631940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Latent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Drichlet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Allocation</a:t>
            </a:r>
          </a:p>
          <a:p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잠재 </a:t>
            </a:r>
            <a:r>
              <a:rPr lang="ko-KR" altLang="en-US" sz="16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디리클레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할당</a:t>
            </a:r>
            <a:endParaRPr lang="en-US" altLang="ko-KR" sz="16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수집한 문서들에 담긴 단어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주로 명사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들을 바탕으로 문서의 숨겨진 토픽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찾아내어 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토픽에 따라 문서와 키워드들을 묶어주는 비지도 학습 알고리즘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LDA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기법은 주제만 분류해주는 것이 아니라 주제에 포함되는 키워드들까지 보여주므로 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주제를 해석하고 활용하는 것은 분석가의 역량</a:t>
            </a:r>
          </a:p>
          <a:p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유의미한 분석결과를 얻기 위해서는 데이터에 대한 충분한 정제 과정이 요구되며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지속적인 피드백이 요구됨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216" y="2592923"/>
            <a:ext cx="3976438" cy="370766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E0B46D-46CC-44AC-8804-9FD05C2D8956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E812CDA-D3B5-46A1-8820-CFFD5933DA93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FDD2612-37B1-4FC5-8178-5F4A120CFE1E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id="{C5B42744-63D4-456A-A504-7AD12EA1B9E6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4226E2A7-FFFF-4777-8587-6DDF32B32588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F1B8F7C-466B-4790-9E59-4B898AFB8727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2049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1DED94-4910-49B7-B782-4DE7FD485245}"/>
              </a:ext>
            </a:extLst>
          </p:cNvPr>
          <p:cNvSpPr txBox="1"/>
          <p:nvPr/>
        </p:nvSpPr>
        <p:spPr>
          <a:xfrm>
            <a:off x="1062807" y="1298252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1-2.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토픽모델링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LDA(Latent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Drichlet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Allocation)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F6F897-B703-43FE-BBB5-52F57770B169}"/>
              </a:ext>
            </a:extLst>
          </p:cNvPr>
          <p:cNvSpPr/>
          <p:nvPr/>
        </p:nvSpPr>
        <p:spPr>
          <a:xfrm>
            <a:off x="714375" y="1850032"/>
            <a:ext cx="11170367" cy="4693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97ABB-6CFA-4998-B493-68600FF8E592}"/>
              </a:ext>
            </a:extLst>
          </p:cNvPr>
          <p:cNvSpPr/>
          <p:nvPr/>
        </p:nvSpPr>
        <p:spPr>
          <a:xfrm>
            <a:off x="714375" y="1834056"/>
            <a:ext cx="4823642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LDA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및 파라미터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C642D-6D2D-4DD0-8645-896D06475F98}"/>
              </a:ext>
            </a:extLst>
          </p:cNvPr>
          <p:cNvSpPr/>
          <p:nvPr/>
        </p:nvSpPr>
        <p:spPr>
          <a:xfrm>
            <a:off x="971247" y="2530812"/>
            <a:ext cx="10668303" cy="3831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F67921-9EA6-4113-9BAA-D367AB8C70EE}"/>
              </a:ext>
            </a:extLst>
          </p:cNvPr>
          <p:cNvSpPr txBox="1"/>
          <p:nvPr/>
        </p:nvSpPr>
        <p:spPr>
          <a:xfrm>
            <a:off x="1902814" y="5355300"/>
            <a:ext cx="570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39" y="2838721"/>
            <a:ext cx="2467603" cy="2004938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423287"/>
              </p:ext>
            </p:extLst>
          </p:nvPr>
        </p:nvGraphicFramePr>
        <p:xfrm>
          <a:off x="4055689" y="2769288"/>
          <a:ext cx="2605636" cy="31664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3779">
                  <a:extLst>
                    <a:ext uri="{9D8B030D-6E8A-4147-A177-3AD203B41FA5}">
                      <a16:colId xmlns:a16="http://schemas.microsoft.com/office/drawing/2014/main" val="3573761776"/>
                    </a:ext>
                  </a:extLst>
                </a:gridCol>
                <a:gridCol w="2061857">
                  <a:extLst>
                    <a:ext uri="{9D8B030D-6E8A-4147-A177-3AD203B41FA5}">
                      <a16:colId xmlns:a16="http://schemas.microsoft.com/office/drawing/2014/main" val="3791329288"/>
                    </a:ext>
                  </a:extLst>
                </a:gridCol>
              </a:tblGrid>
              <a:tr h="331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파라미터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85021"/>
                  </a:ext>
                </a:extLst>
              </a:tr>
              <a:tr h="199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α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문서들의 토픽 분포 밀집도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397761"/>
                  </a:ext>
                </a:extLst>
              </a:tr>
              <a:tr h="331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β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문서 내 단어들의 토픽 분포 밀집도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666927"/>
                  </a:ext>
                </a:extLst>
              </a:tr>
              <a:tr h="199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K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토픽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276302"/>
                  </a:ext>
                </a:extLst>
              </a:tr>
              <a:tr h="199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문서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149460"/>
                  </a:ext>
                </a:extLst>
              </a:tr>
              <a:tr h="199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문서에 속한 단어의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00083"/>
                  </a:ext>
                </a:extLst>
              </a:tr>
              <a:tr h="199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θ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문서의 토픽 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디리클레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분포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179123"/>
                  </a:ext>
                </a:extLst>
              </a:tr>
              <a:tr h="199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φ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주제의 단어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8562465"/>
                  </a:ext>
                </a:extLst>
              </a:tr>
              <a:tr h="1990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Z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단어가 속한 토픽의 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531912"/>
                  </a:ext>
                </a:extLst>
              </a:tr>
              <a:tr h="331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W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실제 관측 가능한 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94915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288438" y="5070473"/>
            <a:ext cx="2696835" cy="1126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토픽의 개수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디리클레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분포 조절에 대한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하이퍼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파라미터인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α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β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설정하면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문서와 단어를 하나씩 관측해 나가며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문서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단어마다 적절한 토픽을 부여한 뒤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정함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과정을 반복하여 어떤 토픽에 어떤 문서와 단어가 배정될 지 결정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A19D9-E94B-438D-A719-121B5CCA145D}"/>
              </a:ext>
            </a:extLst>
          </p:cNvPr>
          <p:cNvSpPr/>
          <p:nvPr/>
        </p:nvSpPr>
        <p:spPr>
          <a:xfrm>
            <a:off x="6918198" y="3941981"/>
            <a:ext cx="1008310" cy="234200"/>
          </a:xfrm>
          <a:prstGeom prst="rect">
            <a:avLst/>
          </a:prstGeom>
          <a:solidFill>
            <a:schemeClr val="accent5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57843" y="3065371"/>
            <a:ext cx="44525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우리가 실제 관측할 수 있는 단어들을 의미하고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상자 모양들로 정해진 값들은 모델이 파라미터 값에 의해 계속 반복되어 학습하며 값이 변경됨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디리클레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분포를 가정하고 토픽이라는 잠재된 변수를 활용하여 각 문서들과 단어들이 토픽에 할당되는 확률 분포를 그린 것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b="1" u="sng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400" b="1" u="sng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디리클레분포</a:t>
            </a:r>
            <a:r>
              <a:rPr lang="ko-KR" altLang="en-US" sz="1400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(Dirichlet Distribution)</a:t>
            </a: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이항분포가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연속확률분포 중 하나로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차원의 실수 벡터 중 벡터의 요소가 양수이며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요소를 더한 값을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하여 확률 값이 정의되는 분포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C27D7A-AB64-47BC-8C5A-D5391FA0ACE2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8BB3EF6-0884-4C80-8402-A6D8F6E6FCC6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F67FF65-DD1A-43D0-AE3C-F1894A26BD71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044BC820-6793-45AF-9197-9A77F87C5DD6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각 삼각형 27">
                <a:extLst>
                  <a:ext uri="{FF2B5EF4-FFF2-40B4-BE49-F238E27FC236}">
                    <a16:creationId xmlns:a16="http://schemas.microsoft.com/office/drawing/2014/main" id="{CF01AC4D-02A3-4DA4-B63F-3E85D493B802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2248806-A837-4476-B19E-91B80E23D5C8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274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0C642D-6D2D-4DD0-8645-896D06475F98}"/>
              </a:ext>
            </a:extLst>
          </p:cNvPr>
          <p:cNvSpPr/>
          <p:nvPr/>
        </p:nvSpPr>
        <p:spPr>
          <a:xfrm>
            <a:off x="6398737" y="2552716"/>
            <a:ext cx="5062861" cy="3662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ED94-4910-49B7-B782-4DE7FD485245}"/>
              </a:ext>
            </a:extLst>
          </p:cNvPr>
          <p:cNvSpPr txBox="1"/>
          <p:nvPr/>
        </p:nvSpPr>
        <p:spPr>
          <a:xfrm>
            <a:off x="1062807" y="1298252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1-2.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토픽모델링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LDA(Latent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Drichlet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Allocation)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F6F897-B703-43FE-BBB5-52F57770B169}"/>
              </a:ext>
            </a:extLst>
          </p:cNvPr>
          <p:cNvSpPr/>
          <p:nvPr/>
        </p:nvSpPr>
        <p:spPr>
          <a:xfrm>
            <a:off x="714375" y="1850032"/>
            <a:ext cx="11170367" cy="4693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F97ABB-6CFA-4998-B493-68600FF8E592}"/>
              </a:ext>
            </a:extLst>
          </p:cNvPr>
          <p:cNvSpPr/>
          <p:nvPr/>
        </p:nvSpPr>
        <p:spPr>
          <a:xfrm>
            <a:off x="714375" y="1849693"/>
            <a:ext cx="4823642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최적화 및 평가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C642D-6D2D-4DD0-8645-896D06475F98}"/>
              </a:ext>
            </a:extLst>
          </p:cNvPr>
          <p:cNvSpPr/>
          <p:nvPr/>
        </p:nvSpPr>
        <p:spPr>
          <a:xfrm>
            <a:off x="970574" y="2552716"/>
            <a:ext cx="5062861" cy="3662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C8B456-9229-473E-83D8-C4372B873CE1}"/>
              </a:ext>
            </a:extLst>
          </p:cNvPr>
          <p:cNvSpPr txBox="1"/>
          <p:nvPr/>
        </p:nvSpPr>
        <p:spPr>
          <a:xfrm>
            <a:off x="1154367" y="2613715"/>
            <a:ext cx="836346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F67921-9EA6-4113-9BAA-D367AB8C70EE}"/>
              </a:ext>
            </a:extLst>
          </p:cNvPr>
          <p:cNvSpPr txBox="1"/>
          <p:nvPr/>
        </p:nvSpPr>
        <p:spPr>
          <a:xfrm>
            <a:off x="1584151" y="5207687"/>
            <a:ext cx="570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0C642D-6D2D-4DD0-8645-896D06475F98}"/>
              </a:ext>
            </a:extLst>
          </p:cNvPr>
          <p:cNvSpPr/>
          <p:nvPr/>
        </p:nvSpPr>
        <p:spPr>
          <a:xfrm>
            <a:off x="6427658" y="1985977"/>
            <a:ext cx="5062861" cy="422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4111" y="2613715"/>
            <a:ext cx="3611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&lt;LDA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최적화 및 평가를 위한 지표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6326" y="2056291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&lt;LDA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최적화 및 결과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34D8EF5-C52C-4F91-A06A-6CDD65B9999F}"/>
              </a:ext>
            </a:extLst>
          </p:cNvPr>
          <p:cNvSpPr/>
          <p:nvPr/>
        </p:nvSpPr>
        <p:spPr>
          <a:xfrm>
            <a:off x="1285754" y="2921831"/>
            <a:ext cx="857065" cy="317195"/>
          </a:xfrm>
          <a:prstGeom prst="rect">
            <a:avLst/>
          </a:prstGeom>
          <a:solidFill>
            <a:schemeClr val="accent5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4FE639-E2EA-4761-BC82-D26A6C1B236D}"/>
              </a:ext>
            </a:extLst>
          </p:cNvPr>
          <p:cNvSpPr/>
          <p:nvPr/>
        </p:nvSpPr>
        <p:spPr>
          <a:xfrm>
            <a:off x="1274501" y="4456499"/>
            <a:ext cx="857065" cy="317195"/>
          </a:xfrm>
          <a:prstGeom prst="rect">
            <a:avLst/>
          </a:prstGeom>
          <a:solidFill>
            <a:schemeClr val="accent5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74501" y="2931249"/>
            <a:ext cx="4640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Coherence</a:t>
            </a:r>
          </a:p>
          <a:p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토픽이 얼마나 의미론적으로 일관성 있는지 판단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높을수록 의미론적 일관성 높음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주용도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모델이 얼마나 실제로 의미 있는 결과를 내는지 확인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토픽 수 같은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파라미터를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튜닝할 때 최적화를 위한 지표로 사용됨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3864" y="4456499"/>
            <a:ext cx="4929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Perplexity</a:t>
            </a:r>
          </a:p>
          <a:p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 모델이 결과를 얼마나 정확하게 반영하는지 판단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낮을수록 정확하게 예측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주용도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모델이 얼마나 실제로 의미 있는 결과를 내는지 확인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한계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perplexity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낮다고 결과 해석이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용이하진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않음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Coherence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적절히 적용하는 것이 좋음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D5CC9C5-AC75-434F-8A7A-3A7B38C5E642}"/>
              </a:ext>
            </a:extLst>
          </p:cNvPr>
          <p:cNvSpPr/>
          <p:nvPr/>
        </p:nvSpPr>
        <p:spPr>
          <a:xfrm>
            <a:off x="6513475" y="2443907"/>
            <a:ext cx="3004353" cy="217433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92A909-0814-4B62-911F-BD70F1F69A9B}"/>
              </a:ext>
            </a:extLst>
          </p:cNvPr>
          <p:cNvSpPr/>
          <p:nvPr/>
        </p:nvSpPr>
        <p:spPr>
          <a:xfrm>
            <a:off x="9517828" y="4662179"/>
            <a:ext cx="1882452" cy="1484659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66326" y="2419608"/>
            <a:ext cx="4755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Coherence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높아지고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Perplexity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낮아지는 방향으로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하이퍼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튜닝을 진행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튜닝을 진행한 파라미터 목록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α :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문서들의 토픽 내 분포 밀집도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l-GR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Β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문서 내 단어들의 토픽 내 분포 밀집도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 :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토픽의 수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Passes : epoch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의미로 전체 데이터 셋 반복 학습 수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튜닝 전후 지표 개선 결과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37652"/>
              </p:ext>
            </p:extLst>
          </p:nvPr>
        </p:nvGraphicFramePr>
        <p:xfrm>
          <a:off x="6513475" y="4424718"/>
          <a:ext cx="4886805" cy="1722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77361">
                  <a:extLst>
                    <a:ext uri="{9D8B030D-6E8A-4147-A177-3AD203B41FA5}">
                      <a16:colId xmlns:a16="http://schemas.microsoft.com/office/drawing/2014/main" val="3957021657"/>
                    </a:ext>
                  </a:extLst>
                </a:gridCol>
                <a:gridCol w="977361">
                  <a:extLst>
                    <a:ext uri="{9D8B030D-6E8A-4147-A177-3AD203B41FA5}">
                      <a16:colId xmlns:a16="http://schemas.microsoft.com/office/drawing/2014/main" val="664072622"/>
                    </a:ext>
                  </a:extLst>
                </a:gridCol>
                <a:gridCol w="977361">
                  <a:extLst>
                    <a:ext uri="{9D8B030D-6E8A-4147-A177-3AD203B41FA5}">
                      <a16:colId xmlns:a16="http://schemas.microsoft.com/office/drawing/2014/main" val="2801043278"/>
                    </a:ext>
                  </a:extLst>
                </a:gridCol>
                <a:gridCol w="977361">
                  <a:extLst>
                    <a:ext uri="{9D8B030D-6E8A-4147-A177-3AD203B41FA5}">
                      <a16:colId xmlns:a16="http://schemas.microsoft.com/office/drawing/2014/main" val="2001273914"/>
                    </a:ext>
                  </a:extLst>
                </a:gridCol>
                <a:gridCol w="977361">
                  <a:extLst>
                    <a:ext uri="{9D8B030D-6E8A-4147-A177-3AD203B41FA5}">
                      <a16:colId xmlns:a16="http://schemas.microsoft.com/office/drawing/2014/main" val="4166324943"/>
                    </a:ext>
                  </a:extLst>
                </a:gridCol>
              </a:tblGrid>
              <a:tr h="155438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베이스라인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튜닝 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53629"/>
                  </a:ext>
                </a:extLst>
              </a:tr>
              <a:tr h="1450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Coherence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Perplexity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Coherence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Perplexity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954131"/>
                  </a:ext>
                </a:extLst>
              </a:tr>
              <a:tr h="14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2016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-0.81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-8.232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-1.405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-8.723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50566"/>
                  </a:ext>
                </a:extLst>
              </a:tr>
              <a:tr h="14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-1.424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-8.099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-1.94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-9.83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534072"/>
                  </a:ext>
                </a:extLst>
              </a:tr>
              <a:tr h="14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2018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-2.094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-8.257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-1.906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-83.094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43603"/>
                  </a:ext>
                </a:extLst>
              </a:tr>
              <a:tr h="14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2019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-2.519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-8.041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-2.003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-15.601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048923"/>
                  </a:ext>
                </a:extLst>
              </a:tr>
              <a:tr h="14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-2.216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-8.408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-2.042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-81.007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381480"/>
                  </a:ext>
                </a:extLst>
              </a:tr>
              <a:tr h="14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</a:t>
                      </a:r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-2.392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-8.315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-2.254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-14.536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321770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6F0D6A-8FE2-44C7-A003-B95F46CFB50E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3C10E7F-797D-4002-B334-3B026279E0DF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92443BA-236B-488B-8569-C45325B4CD5D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22D4A666-A435-4232-818C-70E613185379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3F099479-A08F-488D-ADBF-05CD6D7D845F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3D06FFF-2353-4AC5-8E66-17E17396CBBC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089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4D5D0F-369D-433D-BA1A-CA62D1CA82A9}"/>
              </a:ext>
            </a:extLst>
          </p:cNvPr>
          <p:cNvSpPr/>
          <p:nvPr/>
        </p:nvSpPr>
        <p:spPr>
          <a:xfrm>
            <a:off x="420028" y="1272987"/>
            <a:ext cx="11351944" cy="5369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B265D7-E4D3-4493-A5E5-EB892285007D}"/>
              </a:ext>
            </a:extLst>
          </p:cNvPr>
          <p:cNvSpPr/>
          <p:nvPr/>
        </p:nvSpPr>
        <p:spPr>
          <a:xfrm>
            <a:off x="534994" y="1810154"/>
            <a:ext cx="11119124" cy="466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F67921-9EA6-4113-9BAA-D367AB8C70EE}"/>
              </a:ext>
            </a:extLst>
          </p:cNvPr>
          <p:cNvSpPr txBox="1"/>
          <p:nvPr/>
        </p:nvSpPr>
        <p:spPr>
          <a:xfrm>
            <a:off x="1185949" y="4220066"/>
            <a:ext cx="570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65"/>
          <a:stretch/>
        </p:blipFill>
        <p:spPr>
          <a:xfrm>
            <a:off x="756165" y="2127054"/>
            <a:ext cx="6858000" cy="276617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EE1837-CE83-41DB-A532-07BDE0A6AAFE}"/>
              </a:ext>
            </a:extLst>
          </p:cNvPr>
          <p:cNvSpPr/>
          <p:nvPr/>
        </p:nvSpPr>
        <p:spPr>
          <a:xfrm>
            <a:off x="1411192" y="2447817"/>
            <a:ext cx="1368811" cy="550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2FEEDA-9F58-4386-8033-8E9733F96CD6}"/>
              </a:ext>
            </a:extLst>
          </p:cNvPr>
          <p:cNvSpPr/>
          <p:nvPr/>
        </p:nvSpPr>
        <p:spPr>
          <a:xfrm>
            <a:off x="3842957" y="2946870"/>
            <a:ext cx="1431672" cy="335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3DE787-A311-48FC-A4A5-D39B9878730E}"/>
              </a:ext>
            </a:extLst>
          </p:cNvPr>
          <p:cNvSpPr/>
          <p:nvPr/>
        </p:nvSpPr>
        <p:spPr>
          <a:xfrm>
            <a:off x="5516822" y="3596419"/>
            <a:ext cx="1657627" cy="405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D57AD4-B37D-4B9B-B3F7-53EEAFDC2382}"/>
              </a:ext>
            </a:extLst>
          </p:cNvPr>
          <p:cNvSpPr/>
          <p:nvPr/>
        </p:nvSpPr>
        <p:spPr>
          <a:xfrm>
            <a:off x="6159859" y="2221378"/>
            <a:ext cx="766017" cy="33566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4C05FB2-AF39-4A9F-9A85-28B49B3A0CC4}"/>
              </a:ext>
            </a:extLst>
          </p:cNvPr>
          <p:cNvSpPr/>
          <p:nvPr/>
        </p:nvSpPr>
        <p:spPr>
          <a:xfrm>
            <a:off x="5655146" y="3031106"/>
            <a:ext cx="504713" cy="335668"/>
          </a:xfrm>
          <a:prstGeom prst="rect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3BCEA3-587B-47AC-BDFF-7F2489D7E6FB}"/>
              </a:ext>
            </a:extLst>
          </p:cNvPr>
          <p:cNvSpPr/>
          <p:nvPr/>
        </p:nvSpPr>
        <p:spPr>
          <a:xfrm>
            <a:off x="709626" y="3884398"/>
            <a:ext cx="570255" cy="800812"/>
          </a:xfrm>
          <a:prstGeom prst="rect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B5BAEA-0638-40D3-A0B4-225D8993B01D}"/>
              </a:ext>
            </a:extLst>
          </p:cNvPr>
          <p:cNvSpPr/>
          <p:nvPr/>
        </p:nvSpPr>
        <p:spPr>
          <a:xfrm>
            <a:off x="4494653" y="3605296"/>
            <a:ext cx="570255" cy="319097"/>
          </a:xfrm>
          <a:prstGeom prst="rect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50A337-3945-4DA5-B1B6-84C04AF6566A}"/>
              </a:ext>
            </a:extLst>
          </p:cNvPr>
          <p:cNvSpPr/>
          <p:nvPr/>
        </p:nvSpPr>
        <p:spPr>
          <a:xfrm>
            <a:off x="5730236" y="4057822"/>
            <a:ext cx="1373193" cy="3661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F977D26-040B-42D7-A18D-44BC01192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"/>
          <a:stretch/>
        </p:blipFill>
        <p:spPr>
          <a:xfrm>
            <a:off x="8011721" y="1917746"/>
            <a:ext cx="3528584" cy="320684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917C79-28F4-446A-8C56-D025AD5046F3}"/>
              </a:ext>
            </a:extLst>
          </p:cNvPr>
          <p:cNvSpPr/>
          <p:nvPr/>
        </p:nvSpPr>
        <p:spPr>
          <a:xfrm>
            <a:off x="417402" y="1284626"/>
            <a:ext cx="3425555" cy="368064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LDA &amp;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 시각화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2016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23E3E8-36F3-4CDD-9473-040C6B97B898}"/>
              </a:ext>
            </a:extLst>
          </p:cNvPr>
          <p:cNvSpPr/>
          <p:nvPr/>
        </p:nvSpPr>
        <p:spPr>
          <a:xfrm>
            <a:off x="10650256" y="3178270"/>
            <a:ext cx="510804" cy="234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76DF2F-56D0-4E23-B7EF-0145A94B8209}"/>
              </a:ext>
            </a:extLst>
          </p:cNvPr>
          <p:cNvSpPr/>
          <p:nvPr/>
        </p:nvSpPr>
        <p:spPr>
          <a:xfrm rot="577900">
            <a:off x="9941861" y="2004173"/>
            <a:ext cx="961369" cy="7755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B71EA96-4903-4AC0-9881-7977032C95DF}"/>
              </a:ext>
            </a:extLst>
          </p:cNvPr>
          <p:cNvCxnSpPr>
            <a:cxnSpLocks/>
          </p:cNvCxnSpPr>
          <p:nvPr/>
        </p:nvCxnSpPr>
        <p:spPr>
          <a:xfrm>
            <a:off x="7897907" y="1843311"/>
            <a:ext cx="0" cy="4629207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1F6756D-5B72-4676-8720-19CE191D3D28}"/>
              </a:ext>
            </a:extLst>
          </p:cNvPr>
          <p:cNvSpPr/>
          <p:nvPr/>
        </p:nvSpPr>
        <p:spPr>
          <a:xfrm>
            <a:off x="9404535" y="2988608"/>
            <a:ext cx="287624" cy="254749"/>
          </a:xfrm>
          <a:prstGeom prst="rect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9B45B1-012D-41FC-82CA-2FC17F91DCA6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E86471-9C2D-46BE-8DB6-48E367968EDB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B6DAB0A-8A88-4025-ACD1-9F11C871F018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9" name="직각 삼각형 48">
                <a:extLst>
                  <a:ext uri="{FF2B5EF4-FFF2-40B4-BE49-F238E27FC236}">
                    <a16:creationId xmlns:a16="http://schemas.microsoft.com/office/drawing/2014/main" id="{7C40E6D7-922B-4A85-B046-499B0A730521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각 삼각형 49">
                <a:extLst>
                  <a:ext uri="{FF2B5EF4-FFF2-40B4-BE49-F238E27FC236}">
                    <a16:creationId xmlns:a16="http://schemas.microsoft.com/office/drawing/2014/main" id="{2D2B007E-DBB2-4F1F-92F2-1F97063BC246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B226F4D-9D67-44F0-98DC-04FB3F7C32F6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4A6021-97DC-484D-A1E2-A64DBD24A6FF}"/>
              </a:ext>
            </a:extLst>
          </p:cNvPr>
          <p:cNvSpPr/>
          <p:nvPr/>
        </p:nvSpPr>
        <p:spPr>
          <a:xfrm>
            <a:off x="1025981" y="5588354"/>
            <a:ext cx="3671525" cy="20792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23C217-05F6-4505-8B07-8BE677775F26}"/>
              </a:ext>
            </a:extLst>
          </p:cNvPr>
          <p:cNvSpPr/>
          <p:nvPr/>
        </p:nvSpPr>
        <p:spPr>
          <a:xfrm>
            <a:off x="8586783" y="5477470"/>
            <a:ext cx="1731594" cy="18428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D78049-0ECB-48DE-8622-A107AD98A23C}"/>
              </a:ext>
            </a:extLst>
          </p:cNvPr>
          <p:cNvSpPr txBox="1"/>
          <p:nvPr/>
        </p:nvSpPr>
        <p:spPr>
          <a:xfrm>
            <a:off x="651695" y="5258897"/>
            <a:ext cx="7128358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친환경 에너지에 대한 관심이 높아지면서 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친환경 에너지를 사용하는 전기차 및 하이브리드 차량들에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 관심이 모아짐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번 충전했을 때 주행거리와 같은 전기차의 성능에 대한 관심도가 높았다는 것을 알 수 있음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582F72-322C-4FF7-83D5-470EDD6F0239}"/>
              </a:ext>
            </a:extLst>
          </p:cNvPr>
          <p:cNvSpPr txBox="1"/>
          <p:nvPr/>
        </p:nvSpPr>
        <p:spPr>
          <a:xfrm>
            <a:off x="8000260" y="5129630"/>
            <a:ext cx="3540045" cy="111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전체적으로 작은 노드 크기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빈도수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 </a:t>
            </a:r>
          </a:p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전기차에 대한 관심 저조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모델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국내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출시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년 말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테슬라의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국내진출 공식화 및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년 모델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예약판매 영향</a:t>
            </a:r>
          </a:p>
        </p:txBody>
      </p:sp>
    </p:spTree>
    <p:extLst>
      <p:ext uri="{BB962C8B-B14F-4D97-AF65-F5344CB8AC3E}">
        <p14:creationId xmlns:p14="http://schemas.microsoft.com/office/powerpoint/2010/main" val="1779540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4D5D0F-369D-433D-BA1A-CA62D1CA82A9}"/>
              </a:ext>
            </a:extLst>
          </p:cNvPr>
          <p:cNvSpPr/>
          <p:nvPr/>
        </p:nvSpPr>
        <p:spPr>
          <a:xfrm>
            <a:off x="420028" y="1272987"/>
            <a:ext cx="11351944" cy="5369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B265D7-E4D3-4493-A5E5-EB892285007D}"/>
              </a:ext>
            </a:extLst>
          </p:cNvPr>
          <p:cNvSpPr/>
          <p:nvPr/>
        </p:nvSpPr>
        <p:spPr>
          <a:xfrm>
            <a:off x="534994" y="1810154"/>
            <a:ext cx="11119124" cy="466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917C79-28F4-446A-8C56-D025AD5046F3}"/>
              </a:ext>
            </a:extLst>
          </p:cNvPr>
          <p:cNvSpPr/>
          <p:nvPr/>
        </p:nvSpPr>
        <p:spPr>
          <a:xfrm>
            <a:off x="417402" y="1284626"/>
            <a:ext cx="3425555" cy="368064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LDA &amp;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 시각화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2017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B71EA96-4903-4AC0-9881-7977032C95DF}"/>
              </a:ext>
            </a:extLst>
          </p:cNvPr>
          <p:cNvCxnSpPr>
            <a:cxnSpLocks/>
          </p:cNvCxnSpPr>
          <p:nvPr/>
        </p:nvCxnSpPr>
        <p:spPr>
          <a:xfrm>
            <a:off x="7897907" y="1843311"/>
            <a:ext cx="0" cy="4629207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9B45B1-012D-41FC-82CA-2FC17F91DCA6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E86471-9C2D-46BE-8DB6-48E367968EDB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B6DAB0A-8A88-4025-ACD1-9F11C871F018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9" name="직각 삼각형 48">
                <a:extLst>
                  <a:ext uri="{FF2B5EF4-FFF2-40B4-BE49-F238E27FC236}">
                    <a16:creationId xmlns:a16="http://schemas.microsoft.com/office/drawing/2014/main" id="{7C40E6D7-922B-4A85-B046-499B0A730521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각 삼각형 49">
                <a:extLst>
                  <a:ext uri="{FF2B5EF4-FFF2-40B4-BE49-F238E27FC236}">
                    <a16:creationId xmlns:a16="http://schemas.microsoft.com/office/drawing/2014/main" id="{2D2B007E-DBB2-4F1F-92F2-1F97063BC246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B226F4D-9D67-44F0-98DC-04FB3F7C32F6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B72C0C4-97D0-443E-8B95-6C89FB82A573}"/>
              </a:ext>
            </a:extLst>
          </p:cNvPr>
          <p:cNvCxnSpPr>
            <a:cxnSpLocks/>
          </p:cNvCxnSpPr>
          <p:nvPr/>
        </p:nvCxnSpPr>
        <p:spPr>
          <a:xfrm>
            <a:off x="7897907" y="1842156"/>
            <a:ext cx="0" cy="3206844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0E69B9D-9234-43D8-AF3A-5E143C7EC5DB}"/>
              </a:ext>
            </a:extLst>
          </p:cNvPr>
          <p:cNvSpPr txBox="1"/>
          <p:nvPr/>
        </p:nvSpPr>
        <p:spPr>
          <a:xfrm>
            <a:off x="1151769" y="4278577"/>
            <a:ext cx="570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29FE8BD-48C1-46ED-90D2-AE0D4618DA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68"/>
          <a:stretch/>
        </p:blipFill>
        <p:spPr>
          <a:xfrm>
            <a:off x="734700" y="2175757"/>
            <a:ext cx="6858000" cy="282768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DA362FB0-9A97-4050-926F-786E924E74D7}"/>
              </a:ext>
            </a:extLst>
          </p:cNvPr>
          <p:cNvSpPr/>
          <p:nvPr/>
        </p:nvSpPr>
        <p:spPr>
          <a:xfrm>
            <a:off x="695351" y="3463825"/>
            <a:ext cx="2281291" cy="13864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C79DAC-F161-4251-9EF5-6F8666BA42B4}"/>
              </a:ext>
            </a:extLst>
          </p:cNvPr>
          <p:cNvSpPr/>
          <p:nvPr/>
        </p:nvSpPr>
        <p:spPr>
          <a:xfrm>
            <a:off x="3045097" y="3634011"/>
            <a:ext cx="555456" cy="399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524511A-9CDD-4413-B3F3-CB5C9B1DD473}"/>
              </a:ext>
            </a:extLst>
          </p:cNvPr>
          <p:cNvSpPr/>
          <p:nvPr/>
        </p:nvSpPr>
        <p:spPr>
          <a:xfrm>
            <a:off x="5342445" y="2088327"/>
            <a:ext cx="2281291" cy="13864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B5CD6C-B6C4-43E8-B834-C04B14F81ECF}"/>
              </a:ext>
            </a:extLst>
          </p:cNvPr>
          <p:cNvSpPr/>
          <p:nvPr/>
        </p:nvSpPr>
        <p:spPr>
          <a:xfrm>
            <a:off x="4279741" y="3983314"/>
            <a:ext cx="263951" cy="49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B8C948-E92B-46A5-BA5E-217D2BE2C551}"/>
              </a:ext>
            </a:extLst>
          </p:cNvPr>
          <p:cNvSpPr/>
          <p:nvPr/>
        </p:nvSpPr>
        <p:spPr>
          <a:xfrm>
            <a:off x="1210882" y="2824071"/>
            <a:ext cx="915186" cy="445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2E5661F-2102-4111-9A66-676B1779DCF0}"/>
              </a:ext>
            </a:extLst>
          </p:cNvPr>
          <p:cNvSpPr/>
          <p:nvPr/>
        </p:nvSpPr>
        <p:spPr>
          <a:xfrm>
            <a:off x="2243922" y="2751737"/>
            <a:ext cx="572923" cy="383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25D54B6-397D-45BF-BBF8-64EA14FE1692}"/>
              </a:ext>
            </a:extLst>
          </p:cNvPr>
          <p:cNvSpPr/>
          <p:nvPr/>
        </p:nvSpPr>
        <p:spPr>
          <a:xfrm>
            <a:off x="737518" y="3090768"/>
            <a:ext cx="526506" cy="309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711811EE-4342-4007-952A-836E46D59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691" y="1813284"/>
            <a:ext cx="3395520" cy="3240000"/>
          </a:xfrm>
          <a:prstGeom prst="rect">
            <a:avLst/>
          </a:prstGeom>
          <a:ln w="12700">
            <a:noFill/>
          </a:ln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8D3399-DE2A-4C9E-974A-2280CCF2B6EF}"/>
              </a:ext>
            </a:extLst>
          </p:cNvPr>
          <p:cNvSpPr/>
          <p:nvPr/>
        </p:nvSpPr>
        <p:spPr>
          <a:xfrm>
            <a:off x="9975015" y="1847986"/>
            <a:ext cx="368940" cy="240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51493F-A80A-43EC-8A24-66B81145C3CB}"/>
              </a:ext>
            </a:extLst>
          </p:cNvPr>
          <p:cNvSpPr/>
          <p:nvPr/>
        </p:nvSpPr>
        <p:spPr>
          <a:xfrm>
            <a:off x="9810165" y="3269116"/>
            <a:ext cx="368940" cy="240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EC3F2A2-B38E-4989-8543-F6ECAECE843E}"/>
              </a:ext>
            </a:extLst>
          </p:cNvPr>
          <p:cNvSpPr/>
          <p:nvPr/>
        </p:nvSpPr>
        <p:spPr>
          <a:xfrm>
            <a:off x="10249660" y="4064738"/>
            <a:ext cx="368940" cy="240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9F835B6-384A-4A04-92FC-74AB9ACCDB43}"/>
              </a:ext>
            </a:extLst>
          </p:cNvPr>
          <p:cNvSpPr/>
          <p:nvPr/>
        </p:nvSpPr>
        <p:spPr>
          <a:xfrm>
            <a:off x="10671291" y="4407554"/>
            <a:ext cx="368940" cy="240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44E40AA-D41C-4F71-A2F7-E2CC54FADC3E}"/>
              </a:ext>
            </a:extLst>
          </p:cNvPr>
          <p:cNvSpPr/>
          <p:nvPr/>
        </p:nvSpPr>
        <p:spPr>
          <a:xfrm>
            <a:off x="3984579" y="3666640"/>
            <a:ext cx="295162" cy="611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CCF6FFB-8239-4E94-8189-C7E87D401DF0}"/>
              </a:ext>
            </a:extLst>
          </p:cNvPr>
          <p:cNvSpPr/>
          <p:nvPr/>
        </p:nvSpPr>
        <p:spPr>
          <a:xfrm>
            <a:off x="9293485" y="2973426"/>
            <a:ext cx="304774" cy="24034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8DE05D-C81E-4D9C-8CCE-9A6F2DEB179A}"/>
              </a:ext>
            </a:extLst>
          </p:cNvPr>
          <p:cNvSpPr/>
          <p:nvPr/>
        </p:nvSpPr>
        <p:spPr>
          <a:xfrm>
            <a:off x="4543693" y="5313048"/>
            <a:ext cx="1552308" cy="22756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E641869-C0F2-44EB-BC6A-176BEDE15005}"/>
              </a:ext>
            </a:extLst>
          </p:cNvPr>
          <p:cNvSpPr/>
          <p:nvPr/>
        </p:nvSpPr>
        <p:spPr>
          <a:xfrm>
            <a:off x="3208425" y="5582358"/>
            <a:ext cx="1335267" cy="23523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7B3511-1613-4398-A59E-9183EFF7A548}"/>
              </a:ext>
            </a:extLst>
          </p:cNvPr>
          <p:cNvSpPr/>
          <p:nvPr/>
        </p:nvSpPr>
        <p:spPr>
          <a:xfrm>
            <a:off x="1068439" y="5835518"/>
            <a:ext cx="1185395" cy="23523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5B8B1D9-5F88-4814-8333-5BEFE58265BA}"/>
              </a:ext>
            </a:extLst>
          </p:cNvPr>
          <p:cNvSpPr/>
          <p:nvPr/>
        </p:nvSpPr>
        <p:spPr>
          <a:xfrm>
            <a:off x="8399864" y="5442644"/>
            <a:ext cx="2640367" cy="21408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B6FFB1-925C-4DCF-94F6-1F55E683D3D1}"/>
              </a:ext>
            </a:extLst>
          </p:cNvPr>
          <p:cNvSpPr txBox="1"/>
          <p:nvPr/>
        </p:nvSpPr>
        <p:spPr>
          <a:xfrm>
            <a:off x="684619" y="5258836"/>
            <a:ext cx="6939118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제주도에 전기차가 적극적으로 보급되기 시작함 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제주도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렌터카 키워드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전기차의 성능이 향상됨에 따라 전기차 구매를 고려하기 시작했고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실용성 및 디자인에 관심을 갖기 시작함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83D9CE-0A18-4BA3-A953-1E4AD1454715}"/>
              </a:ext>
            </a:extLst>
          </p:cNvPr>
          <p:cNvSpPr txBox="1"/>
          <p:nvPr/>
        </p:nvSpPr>
        <p:spPr>
          <a:xfrm>
            <a:off x="8046691" y="5388102"/>
            <a:ext cx="3259901" cy="594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충전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충전소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충전기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충전에 대한 관심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크게 주행관련과 충전관련으로 나뉨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647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4D5D0F-369D-433D-BA1A-CA62D1CA82A9}"/>
              </a:ext>
            </a:extLst>
          </p:cNvPr>
          <p:cNvSpPr/>
          <p:nvPr/>
        </p:nvSpPr>
        <p:spPr>
          <a:xfrm>
            <a:off x="420028" y="1272987"/>
            <a:ext cx="11351944" cy="5369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B265D7-E4D3-4493-A5E5-EB892285007D}"/>
              </a:ext>
            </a:extLst>
          </p:cNvPr>
          <p:cNvSpPr/>
          <p:nvPr/>
        </p:nvSpPr>
        <p:spPr>
          <a:xfrm>
            <a:off x="534994" y="1810154"/>
            <a:ext cx="11119124" cy="466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917C79-28F4-446A-8C56-D025AD5046F3}"/>
              </a:ext>
            </a:extLst>
          </p:cNvPr>
          <p:cNvSpPr/>
          <p:nvPr/>
        </p:nvSpPr>
        <p:spPr>
          <a:xfrm>
            <a:off x="417402" y="1284626"/>
            <a:ext cx="3425555" cy="368064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LDA &amp;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 시각화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2018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9B45B1-012D-41FC-82CA-2FC17F91DCA6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E86471-9C2D-46BE-8DB6-48E367968EDB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B6DAB0A-8A88-4025-ACD1-9F11C871F018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9" name="직각 삼각형 48">
                <a:extLst>
                  <a:ext uri="{FF2B5EF4-FFF2-40B4-BE49-F238E27FC236}">
                    <a16:creationId xmlns:a16="http://schemas.microsoft.com/office/drawing/2014/main" id="{7C40E6D7-922B-4A85-B046-499B0A730521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각 삼각형 49">
                <a:extLst>
                  <a:ext uri="{FF2B5EF4-FFF2-40B4-BE49-F238E27FC236}">
                    <a16:creationId xmlns:a16="http://schemas.microsoft.com/office/drawing/2014/main" id="{2D2B007E-DBB2-4F1F-92F2-1F97063BC246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B226F4D-9D67-44F0-98DC-04FB3F7C32F6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BDDAC9-CF04-445A-8927-CE7309B09311}"/>
              </a:ext>
            </a:extLst>
          </p:cNvPr>
          <p:cNvSpPr/>
          <p:nvPr/>
        </p:nvSpPr>
        <p:spPr>
          <a:xfrm>
            <a:off x="534994" y="1809000"/>
            <a:ext cx="11119124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6A39C14-D770-45DB-9241-6067549F18F6}"/>
              </a:ext>
            </a:extLst>
          </p:cNvPr>
          <p:cNvCxnSpPr>
            <a:cxnSpLocks/>
          </p:cNvCxnSpPr>
          <p:nvPr/>
        </p:nvCxnSpPr>
        <p:spPr>
          <a:xfrm>
            <a:off x="7897907" y="1842156"/>
            <a:ext cx="0" cy="4630362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18B9170-5A02-439D-8099-44F28DFC5E23}"/>
              </a:ext>
            </a:extLst>
          </p:cNvPr>
          <p:cNvSpPr txBox="1"/>
          <p:nvPr/>
        </p:nvSpPr>
        <p:spPr>
          <a:xfrm>
            <a:off x="1244963" y="4281714"/>
            <a:ext cx="570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5024414-07D7-4E87-9204-F9EE27F7E9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9"/>
          <a:stretch/>
        </p:blipFill>
        <p:spPr>
          <a:xfrm>
            <a:off x="815063" y="2188702"/>
            <a:ext cx="6858000" cy="272134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89FABB-F16C-4549-9C6E-0D47972D0893}"/>
              </a:ext>
            </a:extLst>
          </p:cNvPr>
          <p:cNvSpPr/>
          <p:nvPr/>
        </p:nvSpPr>
        <p:spPr>
          <a:xfrm>
            <a:off x="5435639" y="2091464"/>
            <a:ext cx="2281291" cy="13864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F190E62-5690-4002-B33B-94F477030F2A}"/>
              </a:ext>
            </a:extLst>
          </p:cNvPr>
          <p:cNvSpPr/>
          <p:nvPr/>
        </p:nvSpPr>
        <p:spPr>
          <a:xfrm>
            <a:off x="4466741" y="3898058"/>
            <a:ext cx="636083" cy="329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F0C8E7F-8D49-40EE-ACD3-C401422EBDFD}"/>
              </a:ext>
            </a:extLst>
          </p:cNvPr>
          <p:cNvSpPr/>
          <p:nvPr/>
        </p:nvSpPr>
        <p:spPr>
          <a:xfrm>
            <a:off x="3301301" y="4317248"/>
            <a:ext cx="570256" cy="334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CC61910-BC73-4983-9D01-7A78569F9FB7}"/>
              </a:ext>
            </a:extLst>
          </p:cNvPr>
          <p:cNvSpPr/>
          <p:nvPr/>
        </p:nvSpPr>
        <p:spPr>
          <a:xfrm>
            <a:off x="4255961" y="3869105"/>
            <a:ext cx="210780" cy="313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C8DD5EF-DC67-4880-920B-E2782941A5B0}"/>
              </a:ext>
            </a:extLst>
          </p:cNvPr>
          <p:cNvSpPr/>
          <p:nvPr/>
        </p:nvSpPr>
        <p:spPr>
          <a:xfrm>
            <a:off x="3382135" y="4156468"/>
            <a:ext cx="291382" cy="164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 descr="텍스트, 하늘, 지도이(가) 표시된 사진&#10;&#10;자동 생성된 설명">
            <a:extLst>
              <a:ext uri="{FF2B5EF4-FFF2-40B4-BE49-F238E27FC236}">
                <a16:creationId xmlns:a16="http://schemas.microsoft.com/office/drawing/2014/main" id="{FCC1E8EF-8BD6-4D00-9FC8-4AB8A4154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41" y="1809000"/>
            <a:ext cx="3408143" cy="3240000"/>
          </a:xfrm>
          <a:prstGeom prst="rect">
            <a:avLst/>
          </a:prstGeom>
          <a:ln w="12700">
            <a:noFill/>
          </a:ln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216A5F2D-20FE-4746-8980-5893E511A671}"/>
              </a:ext>
            </a:extLst>
          </p:cNvPr>
          <p:cNvSpPr/>
          <p:nvPr/>
        </p:nvSpPr>
        <p:spPr>
          <a:xfrm>
            <a:off x="9549866" y="3068924"/>
            <a:ext cx="292618" cy="218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BE44F85-3DD4-442F-802A-808139C0415C}"/>
              </a:ext>
            </a:extLst>
          </p:cNvPr>
          <p:cNvSpPr/>
          <p:nvPr/>
        </p:nvSpPr>
        <p:spPr>
          <a:xfrm>
            <a:off x="8417859" y="2694034"/>
            <a:ext cx="251860" cy="219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A000D47-F003-4884-8435-950261E7B301}"/>
              </a:ext>
            </a:extLst>
          </p:cNvPr>
          <p:cNvSpPr/>
          <p:nvPr/>
        </p:nvSpPr>
        <p:spPr>
          <a:xfrm>
            <a:off x="8706482" y="3012219"/>
            <a:ext cx="251860" cy="219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4AC790-5024-44CA-A604-7457DBBF88F6}"/>
              </a:ext>
            </a:extLst>
          </p:cNvPr>
          <p:cNvSpPr/>
          <p:nvPr/>
        </p:nvSpPr>
        <p:spPr>
          <a:xfrm>
            <a:off x="8447834" y="3549376"/>
            <a:ext cx="258648" cy="218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359DF53-0C7B-4A15-8184-761A82DB85FE}"/>
              </a:ext>
            </a:extLst>
          </p:cNvPr>
          <p:cNvSpPr/>
          <p:nvPr/>
        </p:nvSpPr>
        <p:spPr>
          <a:xfrm>
            <a:off x="8178884" y="3138104"/>
            <a:ext cx="292618" cy="240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207EC00-310A-4F73-99F4-AFC6F42E8977}"/>
              </a:ext>
            </a:extLst>
          </p:cNvPr>
          <p:cNvSpPr/>
          <p:nvPr/>
        </p:nvSpPr>
        <p:spPr>
          <a:xfrm>
            <a:off x="9273288" y="3480553"/>
            <a:ext cx="258648" cy="218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1A0BE71-7D5F-4DE3-8D68-52344A1D6174}"/>
              </a:ext>
            </a:extLst>
          </p:cNvPr>
          <p:cNvSpPr/>
          <p:nvPr/>
        </p:nvSpPr>
        <p:spPr>
          <a:xfrm>
            <a:off x="9222841" y="4542355"/>
            <a:ext cx="258648" cy="218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3F7E382-FDF2-4264-814B-1EDD05B5BF3D}"/>
              </a:ext>
            </a:extLst>
          </p:cNvPr>
          <p:cNvSpPr/>
          <p:nvPr/>
        </p:nvSpPr>
        <p:spPr>
          <a:xfrm>
            <a:off x="9952001" y="2562345"/>
            <a:ext cx="251860" cy="21949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73C8FF4-1195-40E9-AD57-3FE7CF4669BA}"/>
              </a:ext>
            </a:extLst>
          </p:cNvPr>
          <p:cNvSpPr/>
          <p:nvPr/>
        </p:nvSpPr>
        <p:spPr>
          <a:xfrm>
            <a:off x="10776280" y="2494415"/>
            <a:ext cx="322025" cy="19961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92626FD-D1DB-447D-B551-DD6D05A37217}"/>
              </a:ext>
            </a:extLst>
          </p:cNvPr>
          <p:cNvSpPr/>
          <p:nvPr/>
        </p:nvSpPr>
        <p:spPr>
          <a:xfrm rot="19704282">
            <a:off x="10169368" y="4540408"/>
            <a:ext cx="1276223" cy="219496"/>
          </a:xfrm>
          <a:prstGeom prst="rect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BAE55D5-6D98-4E7C-86C5-9B6C4112642C}"/>
              </a:ext>
            </a:extLst>
          </p:cNvPr>
          <p:cNvSpPr/>
          <p:nvPr/>
        </p:nvSpPr>
        <p:spPr>
          <a:xfrm>
            <a:off x="5842695" y="2739244"/>
            <a:ext cx="1292873" cy="54803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B562104-C1B9-453F-9B91-81A876C41E54}"/>
              </a:ext>
            </a:extLst>
          </p:cNvPr>
          <p:cNvSpPr/>
          <p:nvPr/>
        </p:nvSpPr>
        <p:spPr>
          <a:xfrm>
            <a:off x="7141592" y="2322065"/>
            <a:ext cx="521335" cy="90964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503F058-FA6E-4CD8-BD97-4275F38521F2}"/>
              </a:ext>
            </a:extLst>
          </p:cNvPr>
          <p:cNvSpPr/>
          <p:nvPr/>
        </p:nvSpPr>
        <p:spPr>
          <a:xfrm>
            <a:off x="4779991" y="4588424"/>
            <a:ext cx="446433" cy="190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CC39533-71B2-47AC-A3DD-B8D319AED6A6}"/>
              </a:ext>
            </a:extLst>
          </p:cNvPr>
          <p:cNvSpPr/>
          <p:nvPr/>
        </p:nvSpPr>
        <p:spPr>
          <a:xfrm>
            <a:off x="4194794" y="3643779"/>
            <a:ext cx="636083" cy="225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2EB1FEE-FED5-4B7F-9640-AD4A56E4481B}"/>
              </a:ext>
            </a:extLst>
          </p:cNvPr>
          <p:cNvSpPr/>
          <p:nvPr/>
        </p:nvSpPr>
        <p:spPr>
          <a:xfrm>
            <a:off x="3003732" y="5405140"/>
            <a:ext cx="1550340" cy="17987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2858A3B-6B07-444F-8AA0-8D5CF7D42C7C}"/>
              </a:ext>
            </a:extLst>
          </p:cNvPr>
          <p:cNvSpPr/>
          <p:nvPr/>
        </p:nvSpPr>
        <p:spPr>
          <a:xfrm>
            <a:off x="1977485" y="5904284"/>
            <a:ext cx="1865471" cy="17987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A05E37-596E-43F9-9D53-DB1C4DCF3E68}"/>
              </a:ext>
            </a:extLst>
          </p:cNvPr>
          <p:cNvSpPr/>
          <p:nvPr/>
        </p:nvSpPr>
        <p:spPr>
          <a:xfrm>
            <a:off x="8735817" y="5770531"/>
            <a:ext cx="1865471" cy="17987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0E5451-33F2-4B04-805D-D5FFC1F2F8D5}"/>
              </a:ext>
            </a:extLst>
          </p:cNvPr>
          <p:cNvSpPr txBox="1"/>
          <p:nvPr/>
        </p:nvSpPr>
        <p:spPr>
          <a:xfrm>
            <a:off x="697709" y="5302380"/>
            <a:ext cx="6970548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배터리와 주행으로 이루어진 전기차 주행 토픽 생성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충전과 관련하여 아파트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회사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주택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주차장 등의 키워드 등장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사람들의 주거지 근처에 충전소 설치에 대한 사람들의 니즈가 발생한 것을 알 수 있음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E2F2B-0E6D-4FCB-9C22-916B9AECBE09}"/>
              </a:ext>
            </a:extLst>
          </p:cNvPr>
          <p:cNvSpPr txBox="1"/>
          <p:nvPr/>
        </p:nvSpPr>
        <p:spPr>
          <a:xfrm>
            <a:off x="8104914" y="5173114"/>
            <a:ext cx="3342198" cy="111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충전 중심으로 키워드 분포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</a:p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아파트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급속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완속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카드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등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충전 관련 키워드가 구체화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파워</a:t>
            </a:r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큐브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충전 관련 기업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47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4D5D0F-369D-433D-BA1A-CA62D1CA82A9}"/>
              </a:ext>
            </a:extLst>
          </p:cNvPr>
          <p:cNvSpPr/>
          <p:nvPr/>
        </p:nvSpPr>
        <p:spPr>
          <a:xfrm>
            <a:off x="420028" y="1272987"/>
            <a:ext cx="11351944" cy="5369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B265D7-E4D3-4493-A5E5-EB892285007D}"/>
              </a:ext>
            </a:extLst>
          </p:cNvPr>
          <p:cNvSpPr/>
          <p:nvPr/>
        </p:nvSpPr>
        <p:spPr>
          <a:xfrm>
            <a:off x="534994" y="1810154"/>
            <a:ext cx="11119124" cy="466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917C79-28F4-446A-8C56-D025AD5046F3}"/>
              </a:ext>
            </a:extLst>
          </p:cNvPr>
          <p:cNvSpPr/>
          <p:nvPr/>
        </p:nvSpPr>
        <p:spPr>
          <a:xfrm>
            <a:off x="417402" y="1284626"/>
            <a:ext cx="3425555" cy="368064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LDA &amp;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 시각화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2019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9B45B1-012D-41FC-82CA-2FC17F91DCA6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E86471-9C2D-46BE-8DB6-48E367968EDB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B6DAB0A-8A88-4025-ACD1-9F11C871F018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9" name="직각 삼각형 48">
                <a:extLst>
                  <a:ext uri="{FF2B5EF4-FFF2-40B4-BE49-F238E27FC236}">
                    <a16:creationId xmlns:a16="http://schemas.microsoft.com/office/drawing/2014/main" id="{7C40E6D7-922B-4A85-B046-499B0A730521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각 삼각형 49">
                <a:extLst>
                  <a:ext uri="{FF2B5EF4-FFF2-40B4-BE49-F238E27FC236}">
                    <a16:creationId xmlns:a16="http://schemas.microsoft.com/office/drawing/2014/main" id="{2D2B007E-DBB2-4F1F-92F2-1F97063BC246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B226F4D-9D67-44F0-98DC-04FB3F7C32F6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BDDAC9-CF04-445A-8927-CE7309B09311}"/>
              </a:ext>
            </a:extLst>
          </p:cNvPr>
          <p:cNvSpPr/>
          <p:nvPr/>
        </p:nvSpPr>
        <p:spPr>
          <a:xfrm>
            <a:off x="534994" y="1809000"/>
            <a:ext cx="11119124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6A39C14-D770-45DB-9241-6067549F18F6}"/>
              </a:ext>
            </a:extLst>
          </p:cNvPr>
          <p:cNvCxnSpPr>
            <a:cxnSpLocks/>
          </p:cNvCxnSpPr>
          <p:nvPr/>
        </p:nvCxnSpPr>
        <p:spPr>
          <a:xfrm>
            <a:off x="7897907" y="1842156"/>
            <a:ext cx="0" cy="4630362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F305F84-B2D4-443A-938C-75F9823CC45B}"/>
              </a:ext>
            </a:extLst>
          </p:cNvPr>
          <p:cNvSpPr txBox="1"/>
          <p:nvPr/>
        </p:nvSpPr>
        <p:spPr>
          <a:xfrm>
            <a:off x="1204520" y="4247756"/>
            <a:ext cx="570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CEC6E75-1B6F-4FC7-9A6A-DCE211DBC3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49"/>
          <a:stretch/>
        </p:blipFill>
        <p:spPr>
          <a:xfrm>
            <a:off x="787451" y="2154744"/>
            <a:ext cx="6858000" cy="271238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775AF96-2D40-47D3-B554-7A1D7CE2BCE0}"/>
              </a:ext>
            </a:extLst>
          </p:cNvPr>
          <p:cNvSpPr/>
          <p:nvPr/>
        </p:nvSpPr>
        <p:spPr>
          <a:xfrm>
            <a:off x="3084683" y="2056808"/>
            <a:ext cx="2281291" cy="13864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A03F57B-BF92-4DAD-AF6E-259C6E283A63}"/>
              </a:ext>
            </a:extLst>
          </p:cNvPr>
          <p:cNvSpPr/>
          <p:nvPr/>
        </p:nvSpPr>
        <p:spPr>
          <a:xfrm>
            <a:off x="1104975" y="4058892"/>
            <a:ext cx="291382" cy="164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8228FA-5CD9-4F41-80F4-54062F8EF4C6}"/>
              </a:ext>
            </a:extLst>
          </p:cNvPr>
          <p:cNvSpPr/>
          <p:nvPr/>
        </p:nvSpPr>
        <p:spPr>
          <a:xfrm>
            <a:off x="2608729" y="3578439"/>
            <a:ext cx="251990" cy="177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A8A04A9-9CCE-485A-A926-95688A46A4B8}"/>
              </a:ext>
            </a:extLst>
          </p:cNvPr>
          <p:cNvSpPr/>
          <p:nvPr/>
        </p:nvSpPr>
        <p:spPr>
          <a:xfrm>
            <a:off x="4393900" y="4035551"/>
            <a:ext cx="321688" cy="63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9833EF3-0A80-49B7-9C29-84F04BCAB71C}"/>
              </a:ext>
            </a:extLst>
          </p:cNvPr>
          <p:cNvSpPr/>
          <p:nvPr/>
        </p:nvSpPr>
        <p:spPr>
          <a:xfrm>
            <a:off x="4055607" y="4123387"/>
            <a:ext cx="321688" cy="63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236F31-F608-41EF-9C0B-392A39C1EE65}"/>
              </a:ext>
            </a:extLst>
          </p:cNvPr>
          <p:cNvSpPr/>
          <p:nvPr/>
        </p:nvSpPr>
        <p:spPr>
          <a:xfrm>
            <a:off x="5042931" y="4322845"/>
            <a:ext cx="309968" cy="433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 descr="하늘, 텍스트, 일이(가) 표시된 사진&#10;&#10;자동 생성된 설명">
            <a:extLst>
              <a:ext uri="{FF2B5EF4-FFF2-40B4-BE49-F238E27FC236}">
                <a16:creationId xmlns:a16="http://schemas.microsoft.com/office/drawing/2014/main" id="{375A039E-6F4D-4F00-A22B-3FFE2A8EB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107" y="1809000"/>
            <a:ext cx="3388742" cy="3240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6850B52-CAA1-46A2-A342-5B29B845A4B8}"/>
              </a:ext>
            </a:extLst>
          </p:cNvPr>
          <p:cNvSpPr/>
          <p:nvPr/>
        </p:nvSpPr>
        <p:spPr>
          <a:xfrm rot="1835268">
            <a:off x="9858968" y="3603976"/>
            <a:ext cx="1442550" cy="27772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A522F1-9F5D-4CCF-B054-5DC4D23920BD}"/>
              </a:ext>
            </a:extLst>
          </p:cNvPr>
          <p:cNvSpPr/>
          <p:nvPr/>
        </p:nvSpPr>
        <p:spPr>
          <a:xfrm>
            <a:off x="2130180" y="5638685"/>
            <a:ext cx="1061256" cy="23319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FD44CD-E093-4110-9926-B878B11FF88E}"/>
              </a:ext>
            </a:extLst>
          </p:cNvPr>
          <p:cNvSpPr/>
          <p:nvPr/>
        </p:nvSpPr>
        <p:spPr>
          <a:xfrm>
            <a:off x="2130179" y="5916485"/>
            <a:ext cx="1132973" cy="23319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4FA0835-F714-456F-AAAF-2B280F836ABE}"/>
              </a:ext>
            </a:extLst>
          </p:cNvPr>
          <p:cNvSpPr/>
          <p:nvPr/>
        </p:nvSpPr>
        <p:spPr>
          <a:xfrm>
            <a:off x="8236910" y="5799885"/>
            <a:ext cx="818730" cy="23336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A1EAF1-2408-4A98-96F5-0236C9BCEDA1}"/>
              </a:ext>
            </a:extLst>
          </p:cNvPr>
          <p:cNvSpPr txBox="1"/>
          <p:nvPr/>
        </p:nvSpPr>
        <p:spPr>
          <a:xfrm>
            <a:off x="762598" y="5328127"/>
            <a:ext cx="6925460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전기차의 대체재인 수소차에 대한 관심이 제고됨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 토픽에서 불편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스트레스와 같은 키워드가 새롭게 등장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렌트 토픽에서 사고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수리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고장과 같은 키워드의 비중이 크게 늘어남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231C86-7031-4DE8-843B-0F06D8C0DAD7}"/>
              </a:ext>
            </a:extLst>
          </p:cNvPr>
          <p:cNvSpPr txBox="1"/>
          <p:nvPr/>
        </p:nvSpPr>
        <p:spPr>
          <a:xfrm>
            <a:off x="7931637" y="5198861"/>
            <a:ext cx="3670306" cy="111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전반적인 키워드는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18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년과 유사하면서 빈도와 지지도가 증가한 경향</a:t>
            </a:r>
          </a:p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충전이 대표적인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문제점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으로 부각되었음을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1524773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4D5D0F-369D-433D-BA1A-CA62D1CA82A9}"/>
              </a:ext>
            </a:extLst>
          </p:cNvPr>
          <p:cNvSpPr/>
          <p:nvPr/>
        </p:nvSpPr>
        <p:spPr>
          <a:xfrm>
            <a:off x="420028" y="1272987"/>
            <a:ext cx="11351944" cy="5369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B265D7-E4D3-4493-A5E5-EB892285007D}"/>
              </a:ext>
            </a:extLst>
          </p:cNvPr>
          <p:cNvSpPr/>
          <p:nvPr/>
        </p:nvSpPr>
        <p:spPr>
          <a:xfrm>
            <a:off x="534994" y="1810154"/>
            <a:ext cx="11119124" cy="466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917C79-28F4-446A-8C56-D025AD5046F3}"/>
              </a:ext>
            </a:extLst>
          </p:cNvPr>
          <p:cNvSpPr/>
          <p:nvPr/>
        </p:nvSpPr>
        <p:spPr>
          <a:xfrm>
            <a:off x="417402" y="1284626"/>
            <a:ext cx="3425555" cy="368064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LDA &amp;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 시각화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2020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9B45B1-012D-41FC-82CA-2FC17F91DCA6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E86471-9C2D-46BE-8DB6-48E367968EDB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B6DAB0A-8A88-4025-ACD1-9F11C871F018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9" name="직각 삼각형 48">
                <a:extLst>
                  <a:ext uri="{FF2B5EF4-FFF2-40B4-BE49-F238E27FC236}">
                    <a16:creationId xmlns:a16="http://schemas.microsoft.com/office/drawing/2014/main" id="{7C40E6D7-922B-4A85-B046-499B0A730521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각 삼각형 49">
                <a:extLst>
                  <a:ext uri="{FF2B5EF4-FFF2-40B4-BE49-F238E27FC236}">
                    <a16:creationId xmlns:a16="http://schemas.microsoft.com/office/drawing/2014/main" id="{2D2B007E-DBB2-4F1F-92F2-1F97063BC246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B226F4D-9D67-44F0-98DC-04FB3F7C32F6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BDDAC9-CF04-445A-8927-CE7309B09311}"/>
              </a:ext>
            </a:extLst>
          </p:cNvPr>
          <p:cNvSpPr/>
          <p:nvPr/>
        </p:nvSpPr>
        <p:spPr>
          <a:xfrm>
            <a:off x="534994" y="1809000"/>
            <a:ext cx="11119124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6A39C14-D770-45DB-9241-6067549F18F6}"/>
              </a:ext>
            </a:extLst>
          </p:cNvPr>
          <p:cNvCxnSpPr>
            <a:cxnSpLocks/>
          </p:cNvCxnSpPr>
          <p:nvPr/>
        </p:nvCxnSpPr>
        <p:spPr>
          <a:xfrm>
            <a:off x="7897907" y="1842156"/>
            <a:ext cx="0" cy="4630362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28320-1414-4AA2-93A5-BD22CAA21C17}"/>
              </a:ext>
            </a:extLst>
          </p:cNvPr>
          <p:cNvSpPr txBox="1"/>
          <p:nvPr/>
        </p:nvSpPr>
        <p:spPr>
          <a:xfrm>
            <a:off x="1204034" y="4165704"/>
            <a:ext cx="570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85B5586-8123-4C31-8B72-09D5016C2D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46"/>
          <a:stretch/>
        </p:blipFill>
        <p:spPr>
          <a:xfrm>
            <a:off x="774134" y="2072692"/>
            <a:ext cx="6858000" cy="27126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21245F-81FD-4B2E-988E-DF697176CE48}"/>
              </a:ext>
            </a:extLst>
          </p:cNvPr>
          <p:cNvSpPr/>
          <p:nvPr/>
        </p:nvSpPr>
        <p:spPr>
          <a:xfrm>
            <a:off x="747500" y="3398880"/>
            <a:ext cx="2281291" cy="13864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80D1EA-A917-4A95-8A49-6D2B5D01F137}"/>
              </a:ext>
            </a:extLst>
          </p:cNvPr>
          <p:cNvSpPr/>
          <p:nvPr/>
        </p:nvSpPr>
        <p:spPr>
          <a:xfrm>
            <a:off x="5643663" y="2776539"/>
            <a:ext cx="900799" cy="460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F3AC4D-C49F-4AFA-8729-47F05CC35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109" y="1809000"/>
            <a:ext cx="3375808" cy="3240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8A5AAC-C02C-4534-9165-151B38A70F3D}"/>
              </a:ext>
            </a:extLst>
          </p:cNvPr>
          <p:cNvSpPr/>
          <p:nvPr/>
        </p:nvSpPr>
        <p:spPr>
          <a:xfrm>
            <a:off x="8283841" y="1828297"/>
            <a:ext cx="1562100" cy="1413320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F7A186-5B4B-4CB7-BDD8-82CA9DCA9D3F}"/>
              </a:ext>
            </a:extLst>
          </p:cNvPr>
          <p:cNvSpPr txBox="1"/>
          <p:nvPr/>
        </p:nvSpPr>
        <p:spPr>
          <a:xfrm>
            <a:off x="8020347" y="5170937"/>
            <a:ext cx="3633767" cy="111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테슬라 자율주행에 대한 관심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 키워드 빈도 증가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키워드보다는 몇 가지 키워드가 집중적으로 나타남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55BEBBA-0855-453F-9C3D-DA74654E7EB9}"/>
              </a:ext>
            </a:extLst>
          </p:cNvPr>
          <p:cNvSpPr/>
          <p:nvPr/>
        </p:nvSpPr>
        <p:spPr>
          <a:xfrm>
            <a:off x="1120734" y="5337150"/>
            <a:ext cx="1658326" cy="24786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0B228D-1501-49BA-B5D2-4ED8D41E80D4}"/>
              </a:ext>
            </a:extLst>
          </p:cNvPr>
          <p:cNvSpPr/>
          <p:nvPr/>
        </p:nvSpPr>
        <p:spPr>
          <a:xfrm>
            <a:off x="4435736" y="5602766"/>
            <a:ext cx="1014805" cy="266712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09164D-F6FB-476D-A630-B654DEA03B8A}"/>
              </a:ext>
            </a:extLst>
          </p:cNvPr>
          <p:cNvSpPr txBox="1"/>
          <p:nvPr/>
        </p:nvSpPr>
        <p:spPr>
          <a:xfrm>
            <a:off x="774134" y="5300204"/>
            <a:ext cx="6876877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테슬라의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자율주행 기술에 관심이 모아짐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전기차 단일 모델 최다 판매량을 기록한 포터 </a:t>
            </a: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일렉트릭이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구매 토픽의 큰 비중을 차지</a:t>
            </a:r>
          </a:p>
        </p:txBody>
      </p:sp>
    </p:spTree>
    <p:extLst>
      <p:ext uri="{BB962C8B-B14F-4D97-AF65-F5344CB8AC3E}">
        <p14:creationId xmlns:p14="http://schemas.microsoft.com/office/powerpoint/2010/main" val="1396093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4D5D0F-369D-433D-BA1A-CA62D1CA82A9}"/>
              </a:ext>
            </a:extLst>
          </p:cNvPr>
          <p:cNvSpPr/>
          <p:nvPr/>
        </p:nvSpPr>
        <p:spPr>
          <a:xfrm>
            <a:off x="420028" y="1272987"/>
            <a:ext cx="11351944" cy="5369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B265D7-E4D3-4493-A5E5-EB892285007D}"/>
              </a:ext>
            </a:extLst>
          </p:cNvPr>
          <p:cNvSpPr/>
          <p:nvPr/>
        </p:nvSpPr>
        <p:spPr>
          <a:xfrm>
            <a:off x="534994" y="1810154"/>
            <a:ext cx="11119124" cy="4662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917C79-28F4-446A-8C56-D025AD5046F3}"/>
              </a:ext>
            </a:extLst>
          </p:cNvPr>
          <p:cNvSpPr/>
          <p:nvPr/>
        </p:nvSpPr>
        <p:spPr>
          <a:xfrm>
            <a:off x="417402" y="1284626"/>
            <a:ext cx="3425555" cy="368064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LDA &amp;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 시각화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2021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9B45B1-012D-41FC-82CA-2FC17F91DCA6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E86471-9C2D-46BE-8DB6-48E367968EDB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B6DAB0A-8A88-4025-ACD1-9F11C871F018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9" name="직각 삼각형 48">
                <a:extLst>
                  <a:ext uri="{FF2B5EF4-FFF2-40B4-BE49-F238E27FC236}">
                    <a16:creationId xmlns:a16="http://schemas.microsoft.com/office/drawing/2014/main" id="{7C40E6D7-922B-4A85-B046-499B0A730521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각 삼각형 49">
                <a:extLst>
                  <a:ext uri="{FF2B5EF4-FFF2-40B4-BE49-F238E27FC236}">
                    <a16:creationId xmlns:a16="http://schemas.microsoft.com/office/drawing/2014/main" id="{2D2B007E-DBB2-4F1F-92F2-1F97063BC246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B226F4D-9D67-44F0-98DC-04FB3F7C32F6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BDDAC9-CF04-445A-8927-CE7309B09311}"/>
              </a:ext>
            </a:extLst>
          </p:cNvPr>
          <p:cNvSpPr/>
          <p:nvPr/>
        </p:nvSpPr>
        <p:spPr>
          <a:xfrm>
            <a:off x="534994" y="1809000"/>
            <a:ext cx="11119124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6A39C14-D770-45DB-9241-6067549F18F6}"/>
              </a:ext>
            </a:extLst>
          </p:cNvPr>
          <p:cNvCxnSpPr>
            <a:cxnSpLocks/>
          </p:cNvCxnSpPr>
          <p:nvPr/>
        </p:nvCxnSpPr>
        <p:spPr>
          <a:xfrm>
            <a:off x="7897907" y="1842156"/>
            <a:ext cx="0" cy="4630362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870A6-5242-4C1A-A3D8-B579EEBFCDDC}"/>
              </a:ext>
            </a:extLst>
          </p:cNvPr>
          <p:cNvSpPr txBox="1"/>
          <p:nvPr/>
        </p:nvSpPr>
        <p:spPr>
          <a:xfrm>
            <a:off x="1210069" y="4167783"/>
            <a:ext cx="570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DD17DC-41D3-488F-AA2B-99758368FC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15"/>
          <a:stretch/>
        </p:blipFill>
        <p:spPr>
          <a:xfrm>
            <a:off x="793000" y="2074771"/>
            <a:ext cx="6858000" cy="27010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7D7C54-9162-4D24-ABFA-FB2A92509A6E}"/>
              </a:ext>
            </a:extLst>
          </p:cNvPr>
          <p:cNvSpPr/>
          <p:nvPr/>
        </p:nvSpPr>
        <p:spPr>
          <a:xfrm>
            <a:off x="3052696" y="3389356"/>
            <a:ext cx="2313217" cy="13864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972C72-8A43-4656-A0AF-763D84A7C301}"/>
              </a:ext>
            </a:extLst>
          </p:cNvPr>
          <p:cNvSpPr/>
          <p:nvPr/>
        </p:nvSpPr>
        <p:spPr>
          <a:xfrm>
            <a:off x="4508719" y="2352811"/>
            <a:ext cx="266062" cy="17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1CA7A0-03AB-410B-BCFF-5DDCC46B17E4}"/>
              </a:ext>
            </a:extLst>
          </p:cNvPr>
          <p:cNvSpPr/>
          <p:nvPr/>
        </p:nvSpPr>
        <p:spPr>
          <a:xfrm>
            <a:off x="4912190" y="2259496"/>
            <a:ext cx="307038" cy="25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4BAA27-B1EA-40C4-98D6-A8E446C1006A}"/>
              </a:ext>
            </a:extLst>
          </p:cNvPr>
          <p:cNvSpPr/>
          <p:nvPr/>
        </p:nvSpPr>
        <p:spPr>
          <a:xfrm>
            <a:off x="781901" y="3027349"/>
            <a:ext cx="752715" cy="276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69FC24-1061-4D8B-9E5C-5CFEC09661D1}"/>
              </a:ext>
            </a:extLst>
          </p:cNvPr>
          <p:cNvSpPr/>
          <p:nvPr/>
        </p:nvSpPr>
        <p:spPr>
          <a:xfrm>
            <a:off x="2099387" y="2890969"/>
            <a:ext cx="685103" cy="39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3C9E362-F189-4311-A117-DD2431F8C73C}"/>
              </a:ext>
            </a:extLst>
          </p:cNvPr>
          <p:cNvSpPr/>
          <p:nvPr/>
        </p:nvSpPr>
        <p:spPr>
          <a:xfrm>
            <a:off x="6539673" y="2619193"/>
            <a:ext cx="1049515" cy="363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D25B7A-B35C-494D-871D-6A35ED5D1F39}"/>
              </a:ext>
            </a:extLst>
          </p:cNvPr>
          <p:cNvSpPr/>
          <p:nvPr/>
        </p:nvSpPr>
        <p:spPr>
          <a:xfrm>
            <a:off x="3792838" y="2175199"/>
            <a:ext cx="266063" cy="528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7FCBED-3504-4DF6-BFED-F46BAC90E361}"/>
              </a:ext>
            </a:extLst>
          </p:cNvPr>
          <p:cNvSpPr/>
          <p:nvPr/>
        </p:nvSpPr>
        <p:spPr>
          <a:xfrm>
            <a:off x="7373307" y="3160164"/>
            <a:ext cx="277693" cy="170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텍스트, 하늘, 지도이(가) 표시된 사진&#10;&#10;자동 생성된 설명">
            <a:extLst>
              <a:ext uri="{FF2B5EF4-FFF2-40B4-BE49-F238E27FC236}">
                <a16:creationId xmlns:a16="http://schemas.microsoft.com/office/drawing/2014/main" id="{874B783D-0874-4C43-A2D8-DEF712740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72" y="1806749"/>
            <a:ext cx="3303282" cy="324000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50F133-14BF-4AA0-ADB9-B817A110B5CD}"/>
              </a:ext>
            </a:extLst>
          </p:cNvPr>
          <p:cNvSpPr/>
          <p:nvPr/>
        </p:nvSpPr>
        <p:spPr>
          <a:xfrm>
            <a:off x="9715660" y="3204989"/>
            <a:ext cx="602717" cy="427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4B14676-936C-4645-9C89-B6E935CED5B3}"/>
              </a:ext>
            </a:extLst>
          </p:cNvPr>
          <p:cNvSpPr/>
          <p:nvPr/>
        </p:nvSpPr>
        <p:spPr>
          <a:xfrm>
            <a:off x="2806440" y="5522513"/>
            <a:ext cx="1252462" cy="212346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A97712-1402-4D0A-BBB2-70FDC6715664}"/>
              </a:ext>
            </a:extLst>
          </p:cNvPr>
          <p:cNvSpPr/>
          <p:nvPr/>
        </p:nvSpPr>
        <p:spPr>
          <a:xfrm>
            <a:off x="5256070" y="5533356"/>
            <a:ext cx="1530211" cy="212346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E714E71-7E6C-4F87-A69A-C2F4660F1454}"/>
              </a:ext>
            </a:extLst>
          </p:cNvPr>
          <p:cNvSpPr/>
          <p:nvPr/>
        </p:nvSpPr>
        <p:spPr>
          <a:xfrm>
            <a:off x="8384752" y="5541781"/>
            <a:ext cx="2632872" cy="20392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882422-60FA-4833-97B6-E04F2DB3D588}"/>
              </a:ext>
            </a:extLst>
          </p:cNvPr>
          <p:cNvSpPr txBox="1"/>
          <p:nvPr/>
        </p:nvSpPr>
        <p:spPr>
          <a:xfrm>
            <a:off x="797508" y="5201396"/>
            <a:ext cx="6908195" cy="111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테슬라와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현대의 차량을 비교하는 토픽 생성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충전 토픽에서는 단점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불편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인프라와 같은 키워드와 배터리 화재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자율주행과 같은 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기능적인 이슈들의 비중이 크게 증가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충전보다는 배터리 문제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자율주행 등에 관한 이슈가 많아진 것을 알 수 있음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706070-0566-4146-B224-07D978E0D215}"/>
              </a:ext>
            </a:extLst>
          </p:cNvPr>
          <p:cNvSpPr txBox="1"/>
          <p:nvPr/>
        </p:nvSpPr>
        <p:spPr>
          <a:xfrm>
            <a:off x="8029870" y="5196610"/>
            <a:ext cx="3492286" cy="111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전반적인 키워드는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년과 유사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전반적인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관심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언급 빈도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 매우 증가함</a:t>
            </a:r>
          </a:p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충전관련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충전기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충전소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배터리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시간</a:t>
            </a:r>
          </a:p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주행관련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자율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거리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/KM</a:t>
            </a:r>
          </a:p>
        </p:txBody>
      </p:sp>
    </p:spTree>
    <p:extLst>
      <p:ext uri="{BB962C8B-B14F-4D97-AF65-F5344CB8AC3E}">
        <p14:creationId xmlns:p14="http://schemas.microsoft.com/office/powerpoint/2010/main" val="307170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B6C2BF0A-ACFD-4CBE-BCFC-1AF1228DC4B1}"/>
              </a:ext>
            </a:extLst>
          </p:cNvPr>
          <p:cNvSpPr/>
          <p:nvPr/>
        </p:nvSpPr>
        <p:spPr>
          <a:xfrm>
            <a:off x="0" y="5448300"/>
            <a:ext cx="12192000" cy="964875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 및 프로세스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3C718-6AC6-43F5-9E7C-54BD6383FA70}"/>
              </a:ext>
            </a:extLst>
          </p:cNvPr>
          <p:cNvSpPr txBox="1"/>
          <p:nvPr/>
        </p:nvSpPr>
        <p:spPr>
          <a:xfrm>
            <a:off x="1072408" y="1217682"/>
            <a:ext cx="148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배경 소개</a:t>
            </a: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8708F064-FE0E-49A2-A49E-0D0137329E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" b="52989"/>
          <a:stretch/>
        </p:blipFill>
        <p:spPr>
          <a:xfrm>
            <a:off x="7128175" y="2032931"/>
            <a:ext cx="4499717" cy="1592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2F970D7-30F9-408D-A0AD-F08576F87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4" y="2029038"/>
            <a:ext cx="5905440" cy="964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C1210D-B78E-4D6D-8584-14909F6C8807}"/>
              </a:ext>
            </a:extLst>
          </p:cNvPr>
          <p:cNvSpPr/>
          <p:nvPr/>
        </p:nvSpPr>
        <p:spPr>
          <a:xfrm>
            <a:off x="3250778" y="2125240"/>
            <a:ext cx="3267091" cy="363968"/>
          </a:xfrm>
          <a:prstGeom prst="rect">
            <a:avLst/>
          </a:prstGeom>
          <a:solidFill>
            <a:srgbClr val="00498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467D69A-C4BC-4D99-8DBD-768BD7C2AF6A}"/>
              </a:ext>
            </a:extLst>
          </p:cNvPr>
          <p:cNvSpPr/>
          <p:nvPr/>
        </p:nvSpPr>
        <p:spPr>
          <a:xfrm>
            <a:off x="7838657" y="2355651"/>
            <a:ext cx="2383401" cy="267114"/>
          </a:xfrm>
          <a:prstGeom prst="rect">
            <a:avLst/>
          </a:prstGeom>
          <a:solidFill>
            <a:srgbClr val="00498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1899549-A853-45EA-9ACD-3C98B0AA9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r="3670"/>
          <a:stretch/>
        </p:blipFill>
        <p:spPr>
          <a:xfrm>
            <a:off x="638234" y="3602209"/>
            <a:ext cx="5540750" cy="1202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2BD4145-9874-46AB-96A4-A092FD2ECD74}"/>
              </a:ext>
            </a:extLst>
          </p:cNvPr>
          <p:cNvSpPr/>
          <p:nvPr/>
        </p:nvSpPr>
        <p:spPr>
          <a:xfrm>
            <a:off x="638234" y="3688457"/>
            <a:ext cx="2992133" cy="338183"/>
          </a:xfrm>
          <a:prstGeom prst="rect">
            <a:avLst/>
          </a:prstGeom>
          <a:solidFill>
            <a:srgbClr val="00498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88167A-2072-4D46-9D66-BBCCB973C332}"/>
              </a:ext>
            </a:extLst>
          </p:cNvPr>
          <p:cNvSpPr txBox="1"/>
          <p:nvPr/>
        </p:nvSpPr>
        <p:spPr>
          <a:xfrm>
            <a:off x="0" y="574218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환경에 대한 관심 증가 및 정부의 지원사업 영향으로 친환경차의 수요가 빠르게 증가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63665795-1616-4559-B310-964888394C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3548"/>
          <a:stretch/>
        </p:blipFill>
        <p:spPr>
          <a:xfrm>
            <a:off x="6543674" y="3871586"/>
            <a:ext cx="5084217" cy="907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095BCD-98CC-46E9-98AF-EF5D755D84CA}"/>
              </a:ext>
            </a:extLst>
          </p:cNvPr>
          <p:cNvSpPr/>
          <p:nvPr/>
        </p:nvSpPr>
        <p:spPr>
          <a:xfrm>
            <a:off x="8700068" y="4011469"/>
            <a:ext cx="2782695" cy="302298"/>
          </a:xfrm>
          <a:prstGeom prst="rect">
            <a:avLst/>
          </a:prstGeom>
          <a:solidFill>
            <a:srgbClr val="00498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0393B7-D585-4453-BCB8-D684282A5E2E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4D5A3C-DB12-41C0-8FD9-1436BB07D94A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593D9F6-BA84-4FB4-955B-F4FB6BFA0C94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F6E081CA-8A93-4C78-9B4B-FB84880D6EC0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각 삼각형 23">
                <a:extLst>
                  <a:ext uri="{FF2B5EF4-FFF2-40B4-BE49-F238E27FC236}">
                    <a16:creationId xmlns:a16="http://schemas.microsoft.com/office/drawing/2014/main" id="{93BEA53E-8C51-425C-9D63-B1FD7DE54DD0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208E01E-555B-4AB3-81A5-EB9D867B7DAA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9904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1CE47F-CD6A-4240-8CB4-2E243F4B9587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E405B10-0B5C-4FFC-B610-08788E9B15BF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D943A9C-6BFB-4A23-A080-D1585EF8B209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BAC4A49C-418C-4EA9-A72A-57411224B388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id="{36442A4A-A73A-4D9B-B9CC-CDE50B41FB39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C071808-876D-45EC-92F4-D24B032E8135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42A84A5-B29F-4289-AB1E-9D79B691AF08}"/>
              </a:ext>
            </a:extLst>
          </p:cNvPr>
          <p:cNvSpPr/>
          <p:nvPr/>
        </p:nvSpPr>
        <p:spPr>
          <a:xfrm>
            <a:off x="420028" y="1272987"/>
            <a:ext cx="11351944" cy="3290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9F38AD-2522-45B5-B1BA-07817E90D45C}"/>
              </a:ext>
            </a:extLst>
          </p:cNvPr>
          <p:cNvSpPr/>
          <p:nvPr/>
        </p:nvSpPr>
        <p:spPr>
          <a:xfrm>
            <a:off x="417402" y="1284626"/>
            <a:ext cx="3425555" cy="368064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토픽모델링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연관분석 결과요약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8B3D04C-5D19-4875-81BB-222CEB0BA16C}"/>
              </a:ext>
            </a:extLst>
          </p:cNvPr>
          <p:cNvSpPr/>
          <p:nvPr/>
        </p:nvSpPr>
        <p:spPr>
          <a:xfrm>
            <a:off x="534994" y="1808999"/>
            <a:ext cx="11119124" cy="2601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B241F09-436B-4EC8-90B2-141801612B6A}"/>
              </a:ext>
            </a:extLst>
          </p:cNvPr>
          <p:cNvSpPr/>
          <p:nvPr/>
        </p:nvSpPr>
        <p:spPr>
          <a:xfrm>
            <a:off x="1244968" y="2294575"/>
            <a:ext cx="949982" cy="24243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CBFC7-609A-4AD0-B727-C221CF0B5D25}"/>
              </a:ext>
            </a:extLst>
          </p:cNvPr>
          <p:cNvSpPr/>
          <p:nvPr/>
        </p:nvSpPr>
        <p:spPr>
          <a:xfrm>
            <a:off x="3513037" y="2744207"/>
            <a:ext cx="2771221" cy="2679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09CE57-F15C-4E86-A6EB-B32B4FE7A643}"/>
              </a:ext>
            </a:extLst>
          </p:cNvPr>
          <p:cNvSpPr/>
          <p:nvPr/>
        </p:nvSpPr>
        <p:spPr>
          <a:xfrm>
            <a:off x="3235131" y="3243339"/>
            <a:ext cx="2358845" cy="26793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71B16F-43C4-462B-9F54-F3A4B1B4CF7B}"/>
              </a:ext>
            </a:extLst>
          </p:cNvPr>
          <p:cNvSpPr txBox="1"/>
          <p:nvPr/>
        </p:nvSpPr>
        <p:spPr>
          <a:xfrm>
            <a:off x="901442" y="2040197"/>
            <a:ext cx="9685875" cy="199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하이브리드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전기차의 대체재로써 전기차가 발전함에 따라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언급량이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줄어들고 있는 것을 확인할 수 있음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보급량이 늘어나면서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주행거리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 인프라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배터리 성능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키워드들이 주요 토픽으로 자리잡고 있음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구매를 고려할 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보조금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디자인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주행가능거리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중시하는 경향이 나타남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년부터 자율 주행의 언급 빈도가 높아진 것을 통해 자율 주행이 뜨거운 감자인 것을 확인할 수 있음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327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A004BB-252B-4241-981F-5107AF74BBA6}"/>
              </a:ext>
            </a:extLst>
          </p:cNvPr>
          <p:cNvSpPr/>
          <p:nvPr/>
        </p:nvSpPr>
        <p:spPr>
          <a:xfrm>
            <a:off x="1094568" y="1744825"/>
            <a:ext cx="10650589" cy="49489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FAECB4-63B2-4608-B7E8-6F911A8ACEE5}"/>
              </a:ext>
            </a:extLst>
          </p:cNvPr>
          <p:cNvSpPr/>
          <p:nvPr/>
        </p:nvSpPr>
        <p:spPr>
          <a:xfrm>
            <a:off x="1427899" y="3258052"/>
            <a:ext cx="10024296" cy="3169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전반적으로 </a:t>
            </a:r>
            <a:r>
              <a:rPr lang="en-US" altLang="ko-KR"/>
              <a:t>Skip-gram</a:t>
            </a:r>
            <a:r>
              <a:rPr lang="ko-KR" altLang="en-US"/>
              <a:t>의 성능이 </a:t>
            </a:r>
            <a:r>
              <a:rPr lang="en-US" altLang="ko-KR"/>
              <a:t>CBOW</a:t>
            </a:r>
            <a:r>
              <a:rPr lang="ko-KR" altLang="en-US"/>
              <a:t>보다 우수하므로 보통 </a:t>
            </a:r>
            <a:r>
              <a:rPr lang="en-US" altLang="ko-KR"/>
              <a:t>Skip-gram</a:t>
            </a:r>
            <a:r>
              <a:rPr lang="ko-KR" altLang="en-US"/>
              <a:t>을 사용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270E9-0390-4586-8327-C23CB0B73F2A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1FC767-8F9C-4B90-87DF-F1B7876B024C}"/>
              </a:ext>
            </a:extLst>
          </p:cNvPr>
          <p:cNvSpPr/>
          <p:nvPr/>
        </p:nvSpPr>
        <p:spPr>
          <a:xfrm>
            <a:off x="1106585" y="1740539"/>
            <a:ext cx="2053865" cy="518420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Word2Vec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2B2240-6908-44F7-9C88-9305B7398742}"/>
              </a:ext>
            </a:extLst>
          </p:cNvPr>
          <p:cNvGrpSpPr/>
          <p:nvPr/>
        </p:nvGrpSpPr>
        <p:grpSpPr>
          <a:xfrm>
            <a:off x="2149520" y="2348357"/>
            <a:ext cx="2076251" cy="143285"/>
            <a:chOff x="2149520" y="2330601"/>
            <a:chExt cx="2076251" cy="14328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0B0970C-F8D4-4901-9927-47A3AD2FDB16}"/>
                </a:ext>
              </a:extLst>
            </p:cNvPr>
            <p:cNvCxnSpPr/>
            <p:nvPr/>
          </p:nvCxnSpPr>
          <p:spPr>
            <a:xfrm flipV="1">
              <a:off x="2149520" y="2330601"/>
              <a:ext cx="0" cy="143285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281DA0E-040F-432D-8374-904566A72589}"/>
                </a:ext>
              </a:extLst>
            </p:cNvPr>
            <p:cNvCxnSpPr>
              <a:cxnSpLocks/>
            </p:cNvCxnSpPr>
            <p:nvPr/>
          </p:nvCxnSpPr>
          <p:spPr>
            <a:xfrm>
              <a:off x="2149520" y="2334632"/>
              <a:ext cx="2076251" cy="0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FFAAB3-F656-48E4-94A6-192C8E41942C}"/>
              </a:ext>
            </a:extLst>
          </p:cNvPr>
          <p:cNvSpPr txBox="1"/>
          <p:nvPr/>
        </p:nvSpPr>
        <p:spPr>
          <a:xfrm>
            <a:off x="4225771" y="2179130"/>
            <a:ext cx="4508732" cy="296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비정형화된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텍스트를 숫자로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바꿔줌으로써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사람의 언어를 컴퓨터 언어로 번역하는 것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AEF32C-1731-4EAF-A25C-F89A677451E8}"/>
              </a:ext>
            </a:extLst>
          </p:cNvPr>
          <p:cNvSpPr/>
          <p:nvPr/>
        </p:nvSpPr>
        <p:spPr>
          <a:xfrm>
            <a:off x="1788709" y="2811666"/>
            <a:ext cx="4958320" cy="29444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866B00-7ABA-47FF-9AEC-6D7C092B69D8}"/>
              </a:ext>
            </a:extLst>
          </p:cNvPr>
          <p:cNvSpPr/>
          <p:nvPr/>
        </p:nvSpPr>
        <p:spPr>
          <a:xfrm>
            <a:off x="6560230" y="4147768"/>
            <a:ext cx="3524803" cy="25848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A338BF-CAD0-44BF-849A-07F8A7A78F49}"/>
              </a:ext>
            </a:extLst>
          </p:cNvPr>
          <p:cNvSpPr txBox="1"/>
          <p:nvPr/>
        </p:nvSpPr>
        <p:spPr>
          <a:xfrm>
            <a:off x="1441032" y="2489140"/>
            <a:ext cx="5536816" cy="632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워드 </a:t>
            </a:r>
            <a:r>
              <a:rPr lang="ko-KR" altLang="en-US" sz="14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</a:t>
            </a:r>
            <a:r>
              <a:rPr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방법론 중 하나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단어 간 유사도를 반영할 수 있도록 단어의 의미를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벡터화할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 있는 방법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9D9572-5BAF-425C-9520-A1A15AE06E83}"/>
              </a:ext>
            </a:extLst>
          </p:cNvPr>
          <p:cNvSpPr txBox="1"/>
          <p:nvPr/>
        </p:nvSpPr>
        <p:spPr>
          <a:xfrm>
            <a:off x="1612541" y="3364250"/>
            <a:ext cx="1808594" cy="352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Skip-Gram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5085FB-C8CB-4433-B3D7-7B9CEAB47A15}"/>
              </a:ext>
            </a:extLst>
          </p:cNvPr>
          <p:cNvSpPr txBox="1"/>
          <p:nvPr/>
        </p:nvSpPr>
        <p:spPr>
          <a:xfrm>
            <a:off x="6096000" y="3351482"/>
            <a:ext cx="2129815" cy="352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Negative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Sampling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82B40-32EF-4AE3-8E12-80505AFB2970}"/>
              </a:ext>
            </a:extLst>
          </p:cNvPr>
          <p:cNvSpPr txBox="1"/>
          <p:nvPr/>
        </p:nvSpPr>
        <p:spPr>
          <a:xfrm>
            <a:off x="1710622" y="3750109"/>
            <a:ext cx="29540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중심 단어들로 주변 단어들을 예측하는 방법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A4829-D9C9-4F6E-A33F-3736B0763840}"/>
              </a:ext>
            </a:extLst>
          </p:cNvPr>
          <p:cNvSpPr txBox="1"/>
          <p:nvPr/>
        </p:nvSpPr>
        <p:spPr>
          <a:xfrm>
            <a:off x="1710622" y="401662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전반적으로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Skip-gram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성능이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CBOW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우수하므로 보통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Skip-gram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98389E8-9FC9-4DFB-9D40-2A1DD7A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63" y="4472948"/>
            <a:ext cx="2760778" cy="18884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D3ED6CE-CBFE-44CD-85D7-774B94C4A5CC}"/>
              </a:ext>
            </a:extLst>
          </p:cNvPr>
          <p:cNvSpPr txBox="1"/>
          <p:nvPr/>
        </p:nvSpPr>
        <p:spPr>
          <a:xfrm>
            <a:off x="6111916" y="3820821"/>
            <a:ext cx="53402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아이디어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“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무관한 단어들에 대해서는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weight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업데이트 하지 않아도 된다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6C0FF7-9B9E-40CD-990C-AB7E2A9B0830}"/>
              </a:ext>
            </a:extLst>
          </p:cNvPr>
          <p:cNvSpPr txBox="1"/>
          <p:nvPr/>
        </p:nvSpPr>
        <p:spPr>
          <a:xfrm>
            <a:off x="6339665" y="4147012"/>
            <a:ext cx="3861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샘플링 될 단어의 빈도수에 따라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weight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를 부여하는 방식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4ED1A52-68B2-4EA3-9B86-767B1E24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981" y="4539672"/>
            <a:ext cx="2503503" cy="110448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CEFD59-DF16-4781-9B8D-593259DA637F}"/>
              </a:ext>
            </a:extLst>
          </p:cNvPr>
          <p:cNvSpPr txBox="1"/>
          <p:nvPr/>
        </p:nvSpPr>
        <p:spPr>
          <a:xfrm>
            <a:off x="7083981" y="5705543"/>
            <a:ext cx="2760778" cy="28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494E5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f(w)</a:t>
            </a:r>
            <a:r>
              <a:rPr lang="ko-KR" altLang="en-US" sz="1200" b="0" i="0" dirty="0">
                <a:solidFill>
                  <a:srgbClr val="494E5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훈련 데이터 중 단어 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</a:t>
            </a:r>
            <a:r>
              <a:rPr lang="ko-KR" altLang="en-US" sz="1200" b="0" i="0" dirty="0">
                <a:solidFill>
                  <a:srgbClr val="494E5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발생 빈도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3F38F0-A4E1-48F6-863C-7222E4AD900A}"/>
              </a:ext>
            </a:extLst>
          </p:cNvPr>
          <p:cNvSpPr txBox="1"/>
          <p:nvPr/>
        </p:nvSpPr>
        <p:spPr>
          <a:xfrm>
            <a:off x="1062807" y="1298252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Word2Vec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2B22AA4-D5B5-4051-95EE-A6B83AD789EF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7271C4-4BEC-4C89-8BA8-11206A620297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A3F1946-3C39-4AB3-BF9C-90A04C270BF6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0" name="직각 삼각형 39">
                <a:extLst>
                  <a:ext uri="{FF2B5EF4-FFF2-40B4-BE49-F238E27FC236}">
                    <a16:creationId xmlns:a16="http://schemas.microsoft.com/office/drawing/2014/main" id="{91714F7D-929B-47BF-8110-73F2A22E117E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각 삼각형 41">
                <a:extLst>
                  <a:ext uri="{FF2B5EF4-FFF2-40B4-BE49-F238E27FC236}">
                    <a16:creationId xmlns:a16="http://schemas.microsoft.com/office/drawing/2014/main" id="{B5E35F07-6611-4204-BF01-8CF5B38141C1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67EA43A-92FA-42E5-8082-AC6A58E810A7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4906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A004BB-252B-4241-981F-5107AF74BBA6}"/>
              </a:ext>
            </a:extLst>
          </p:cNvPr>
          <p:cNvSpPr/>
          <p:nvPr/>
        </p:nvSpPr>
        <p:spPr>
          <a:xfrm>
            <a:off x="770705" y="1512957"/>
            <a:ext cx="10650589" cy="52518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FAECB4-63B2-4608-B7E8-6F911A8ACEE5}"/>
              </a:ext>
            </a:extLst>
          </p:cNvPr>
          <p:cNvSpPr/>
          <p:nvPr/>
        </p:nvSpPr>
        <p:spPr>
          <a:xfrm>
            <a:off x="1104037" y="2130641"/>
            <a:ext cx="9983926" cy="4438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270E9-0390-4586-8327-C23CB0B73F2A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D802A-2EDE-4D39-80EF-143C06816222}"/>
              </a:ext>
            </a:extLst>
          </p:cNvPr>
          <p:cNvSpPr txBox="1"/>
          <p:nvPr/>
        </p:nvSpPr>
        <p:spPr>
          <a:xfrm>
            <a:off x="971248" y="1138500"/>
            <a:ext cx="2664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Word2Vec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1FC767-8F9C-4B90-87DF-F1B7876B024C}"/>
              </a:ext>
            </a:extLst>
          </p:cNvPr>
          <p:cNvSpPr/>
          <p:nvPr/>
        </p:nvSpPr>
        <p:spPr>
          <a:xfrm>
            <a:off x="770705" y="1512957"/>
            <a:ext cx="2355705" cy="518420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Word2Vec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4DC6ED7-9468-47AC-A124-AFA52C1C44E4}"/>
              </a:ext>
            </a:extLst>
          </p:cNvPr>
          <p:cNvSpPr/>
          <p:nvPr/>
        </p:nvSpPr>
        <p:spPr>
          <a:xfrm>
            <a:off x="2794982" y="2256167"/>
            <a:ext cx="662856" cy="323633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0ADFC2D-71B8-4931-AAA9-6D7BC677557B}"/>
              </a:ext>
            </a:extLst>
          </p:cNvPr>
          <p:cNvSpPr/>
          <p:nvPr/>
        </p:nvSpPr>
        <p:spPr>
          <a:xfrm>
            <a:off x="4817355" y="2250477"/>
            <a:ext cx="662856" cy="323634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배터리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F62386-8554-4342-AA17-69B7A515DEC0}"/>
              </a:ext>
            </a:extLst>
          </p:cNvPr>
          <p:cNvSpPr/>
          <p:nvPr/>
        </p:nvSpPr>
        <p:spPr>
          <a:xfrm>
            <a:off x="6839728" y="2256353"/>
            <a:ext cx="662856" cy="323634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비싸다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2631C2B-46C4-4101-8286-224969C5F75B}"/>
              </a:ext>
            </a:extLst>
          </p:cNvPr>
          <p:cNvSpPr/>
          <p:nvPr/>
        </p:nvSpPr>
        <p:spPr>
          <a:xfrm>
            <a:off x="8912765" y="2298102"/>
            <a:ext cx="662856" cy="323634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느리다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B6F28C-00E6-4FA9-9B65-98DDAD063B47}"/>
              </a:ext>
            </a:extLst>
          </p:cNvPr>
          <p:cNvSpPr txBox="1"/>
          <p:nvPr/>
        </p:nvSpPr>
        <p:spPr>
          <a:xfrm>
            <a:off x="4637391" y="1781512"/>
            <a:ext cx="33256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유사도를 바탕으로 특정 키워드와 유사한 단어 추출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B8BD33-C867-4A43-88B2-B6546AB7C914}"/>
              </a:ext>
            </a:extLst>
          </p:cNvPr>
          <p:cNvSpPr/>
          <p:nvPr/>
        </p:nvSpPr>
        <p:spPr>
          <a:xfrm>
            <a:off x="2177998" y="5071042"/>
            <a:ext cx="1835434" cy="60511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7D6177B-7103-4266-8C40-ECB4CD507E4C}"/>
              </a:ext>
            </a:extLst>
          </p:cNvPr>
          <p:cNvGraphicFramePr>
            <a:graphicFrameLocks noGrp="1"/>
          </p:cNvGraphicFramePr>
          <p:nvPr/>
        </p:nvGraphicFramePr>
        <p:xfrm>
          <a:off x="2177997" y="2661601"/>
          <a:ext cx="1835434" cy="301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7717">
                  <a:extLst>
                    <a:ext uri="{9D8B030D-6E8A-4147-A177-3AD203B41FA5}">
                      <a16:colId xmlns:a16="http://schemas.microsoft.com/office/drawing/2014/main" val="3690678657"/>
                    </a:ext>
                  </a:extLst>
                </a:gridCol>
                <a:gridCol w="917717">
                  <a:extLst>
                    <a:ext uri="{9D8B030D-6E8A-4147-A177-3AD203B41FA5}">
                      <a16:colId xmlns:a16="http://schemas.microsoft.com/office/drawing/2014/main" val="3225970771"/>
                    </a:ext>
                  </a:extLst>
                </a:gridCol>
              </a:tblGrid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급속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0.8707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309068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완속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0.8658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29050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완충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0.8316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148972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지하주차장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0.8014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871167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집밥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0.7914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16148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0.7715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79407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아파트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0.7633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9290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0.7618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897227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느리다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0.7288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788889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귀찮다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0.7012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080130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C2B38D-B3DD-4006-9F5D-DF5000128C5E}"/>
              </a:ext>
            </a:extLst>
          </p:cNvPr>
          <p:cNvSpPr/>
          <p:nvPr/>
        </p:nvSpPr>
        <p:spPr>
          <a:xfrm>
            <a:off x="4256852" y="2959637"/>
            <a:ext cx="1835434" cy="60511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225E35-D652-4D19-9C78-0E5B80AA519A}"/>
              </a:ext>
            </a:extLst>
          </p:cNvPr>
          <p:cNvSpPr/>
          <p:nvPr/>
        </p:nvSpPr>
        <p:spPr>
          <a:xfrm>
            <a:off x="4274608" y="4176055"/>
            <a:ext cx="1835434" cy="28941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C9038E-27D6-49E3-B404-257B04AFA440}"/>
              </a:ext>
            </a:extLst>
          </p:cNvPr>
          <p:cNvSpPr/>
          <p:nvPr/>
        </p:nvSpPr>
        <p:spPr>
          <a:xfrm>
            <a:off x="4274608" y="4773157"/>
            <a:ext cx="1835434" cy="903002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8" name="표 2">
            <a:extLst>
              <a:ext uri="{FF2B5EF4-FFF2-40B4-BE49-F238E27FC236}">
                <a16:creationId xmlns:a16="http://schemas.microsoft.com/office/drawing/2014/main" id="{8E262CA9-5C5F-41F7-BCE7-CB477E66549B}"/>
              </a:ext>
            </a:extLst>
          </p:cNvPr>
          <p:cNvGraphicFramePr>
            <a:graphicFrameLocks noGrp="1"/>
          </p:cNvGraphicFramePr>
          <p:nvPr/>
        </p:nvGraphicFramePr>
        <p:xfrm>
          <a:off x="4256852" y="2661599"/>
          <a:ext cx="1835434" cy="301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7717">
                  <a:extLst>
                    <a:ext uri="{9D8B030D-6E8A-4147-A177-3AD203B41FA5}">
                      <a16:colId xmlns:a16="http://schemas.microsoft.com/office/drawing/2014/main" val="3690678657"/>
                    </a:ext>
                  </a:extLst>
                </a:gridCol>
                <a:gridCol w="917717">
                  <a:extLst>
                    <a:ext uri="{9D8B030D-6E8A-4147-A177-3AD203B41FA5}">
                      <a16:colId xmlns:a16="http://schemas.microsoft.com/office/drawing/2014/main" val="3225970771"/>
                    </a:ext>
                  </a:extLst>
                </a:gridCol>
              </a:tblGrid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0.8566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309068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방전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0.8507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29050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저하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0.8387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148972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용량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0.7742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871167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0.7165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16148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0.6948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79407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상용화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0.6768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9290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우려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0.6650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897227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0.6551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788889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폭발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0.6214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080130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E82A02-BA43-4BF6-8809-CD96B449FC59}"/>
              </a:ext>
            </a:extLst>
          </p:cNvPr>
          <p:cNvSpPr/>
          <p:nvPr/>
        </p:nvSpPr>
        <p:spPr>
          <a:xfrm>
            <a:off x="6317951" y="2661598"/>
            <a:ext cx="1853189" cy="90315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393B65-205D-4D23-968F-026423198499}"/>
              </a:ext>
            </a:extLst>
          </p:cNvPr>
          <p:cNvSpPr/>
          <p:nvPr/>
        </p:nvSpPr>
        <p:spPr>
          <a:xfrm>
            <a:off x="6300195" y="4163632"/>
            <a:ext cx="1835434" cy="60952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364FE4-5701-4507-9ADF-F55208A3613A}"/>
              </a:ext>
            </a:extLst>
          </p:cNvPr>
          <p:cNvSpPr/>
          <p:nvPr/>
        </p:nvSpPr>
        <p:spPr>
          <a:xfrm>
            <a:off x="6300195" y="5071041"/>
            <a:ext cx="1835434" cy="59623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3E1BFAE9-CDDD-41B6-8031-FBEA39A57449}"/>
              </a:ext>
            </a:extLst>
          </p:cNvPr>
          <p:cNvGraphicFramePr>
            <a:graphicFrameLocks noGrp="1"/>
          </p:cNvGraphicFramePr>
          <p:nvPr/>
        </p:nvGraphicFramePr>
        <p:xfrm>
          <a:off x="6313588" y="2669812"/>
          <a:ext cx="1835434" cy="301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7717">
                  <a:extLst>
                    <a:ext uri="{9D8B030D-6E8A-4147-A177-3AD203B41FA5}">
                      <a16:colId xmlns:a16="http://schemas.microsoft.com/office/drawing/2014/main" val="3690678657"/>
                    </a:ext>
                  </a:extLst>
                </a:gridCol>
                <a:gridCol w="917717">
                  <a:extLst>
                    <a:ext uri="{9D8B030D-6E8A-4147-A177-3AD203B41FA5}">
                      <a16:colId xmlns:a16="http://schemas.microsoft.com/office/drawing/2014/main" val="3225970771"/>
                    </a:ext>
                  </a:extLst>
                </a:gridCol>
              </a:tblGrid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찻값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0.8338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309068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유지비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0.7938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29050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수리비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0.7769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148972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0.7568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871167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기름값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0.7331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16148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0.7307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79407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전기료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0.7265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9290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0.7137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897227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손해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0.7116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788889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연료비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0.7028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080130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EF3F33-1D4D-4FC0-A08C-671677957C4F}"/>
              </a:ext>
            </a:extLst>
          </p:cNvPr>
          <p:cNvSpPr/>
          <p:nvPr/>
        </p:nvSpPr>
        <p:spPr>
          <a:xfrm>
            <a:off x="8361294" y="2683319"/>
            <a:ext cx="1835434" cy="56248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331F18-32E5-441E-A5D0-37E1DDCAA3EE}"/>
              </a:ext>
            </a:extLst>
          </p:cNvPr>
          <p:cNvSpPr/>
          <p:nvPr/>
        </p:nvSpPr>
        <p:spPr>
          <a:xfrm>
            <a:off x="8372018" y="3566542"/>
            <a:ext cx="1835434" cy="33408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EB944D-32C0-4B74-BF1A-365FCF626297}"/>
              </a:ext>
            </a:extLst>
          </p:cNvPr>
          <p:cNvSpPr/>
          <p:nvPr/>
        </p:nvSpPr>
        <p:spPr>
          <a:xfrm>
            <a:off x="8352569" y="5065752"/>
            <a:ext cx="1835434" cy="63139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2" name="표 2">
            <a:extLst>
              <a:ext uri="{FF2B5EF4-FFF2-40B4-BE49-F238E27FC236}">
                <a16:creationId xmlns:a16="http://schemas.microsoft.com/office/drawing/2014/main" id="{7B416CE4-D6C0-47E0-8C8D-6A6220BF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545546"/>
              </p:ext>
            </p:extLst>
          </p:nvPr>
        </p:nvGraphicFramePr>
        <p:xfrm>
          <a:off x="8361294" y="2673712"/>
          <a:ext cx="1835434" cy="301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7717">
                  <a:extLst>
                    <a:ext uri="{9D8B030D-6E8A-4147-A177-3AD203B41FA5}">
                      <a16:colId xmlns:a16="http://schemas.microsoft.com/office/drawing/2014/main" val="3690678657"/>
                    </a:ext>
                  </a:extLst>
                </a:gridCol>
                <a:gridCol w="917717">
                  <a:extLst>
                    <a:ext uri="{9D8B030D-6E8A-4147-A177-3AD203B41FA5}">
                      <a16:colId xmlns:a16="http://schemas.microsoft.com/office/drawing/2014/main" val="3225970771"/>
                    </a:ext>
                  </a:extLst>
                </a:gridCol>
              </a:tblGrid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속도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0.8095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309068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완충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0.7563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29050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불안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0.7449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148972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0.7289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871167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귀찮다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0.7210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16148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0.7221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79407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집밥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0.7026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92905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스트레스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0.7002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897227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잔량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0.6969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788889"/>
                  </a:ext>
                </a:extLst>
              </a:tr>
              <a:tr h="30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힘들다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0.6887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08013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E431AC6-F57F-4A96-8879-B54500CA2707}"/>
              </a:ext>
            </a:extLst>
          </p:cNvPr>
          <p:cNvSpPr txBox="1"/>
          <p:nvPr/>
        </p:nvSpPr>
        <p:spPr>
          <a:xfrm>
            <a:off x="2097270" y="5775423"/>
            <a:ext cx="1996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속도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‘, ‘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장소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관련된 키워드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‘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느리다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’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귀찮다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인식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907B3E-28C5-4136-BE70-B50F8CCB3A73}"/>
              </a:ext>
            </a:extLst>
          </p:cNvPr>
          <p:cNvSpPr txBox="1"/>
          <p:nvPr/>
        </p:nvSpPr>
        <p:spPr>
          <a:xfrm>
            <a:off x="4151432" y="5775422"/>
            <a:ext cx="2081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폭발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등으로 인한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배터리 안전성과 관련된 키워드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‘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’,’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보완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인식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46ADF2-1384-4DC5-A14B-9D371E6F9FC7}"/>
              </a:ext>
            </a:extLst>
          </p:cNvPr>
          <p:cNvSpPr txBox="1"/>
          <p:nvPr/>
        </p:nvSpPr>
        <p:spPr>
          <a:xfrm>
            <a:off x="6110042" y="5783042"/>
            <a:ext cx="2280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비용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유지비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수리비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기름값 등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관련된 키워드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‘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단점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’,’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손해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인식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825D7A-56EB-4122-B750-6BBE3FBBA75C}"/>
              </a:ext>
            </a:extLst>
          </p:cNvPr>
          <p:cNvSpPr txBox="1"/>
          <p:nvPr/>
        </p:nvSpPr>
        <p:spPr>
          <a:xfrm>
            <a:off x="8352232" y="5765286"/>
            <a:ext cx="1996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속도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완충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집밥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관련된 키워드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‘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불안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’,’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힘들다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인식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5D30EB-7349-43CE-81E9-454C1873260C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51BC26E-9E9B-420C-81E7-DEA81D86B6B1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70BDAFF-BF22-4F4E-8BCE-C9872D0C5FC7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51" name="직각 삼각형 50">
                <a:extLst>
                  <a:ext uri="{FF2B5EF4-FFF2-40B4-BE49-F238E27FC236}">
                    <a16:creationId xmlns:a16="http://schemas.microsoft.com/office/drawing/2014/main" id="{09923F20-5C22-421D-86DF-9EFBDE7E365E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각 삼각형 51">
                <a:extLst>
                  <a:ext uri="{FF2B5EF4-FFF2-40B4-BE49-F238E27FC236}">
                    <a16:creationId xmlns:a16="http://schemas.microsoft.com/office/drawing/2014/main" id="{84A8564D-8796-4B2A-ADBF-18A25F4C967F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0C5A15C-6C48-47A8-A34C-8BA05E127772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4505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A004BB-252B-4241-981F-5107AF74BBA6}"/>
              </a:ext>
            </a:extLst>
          </p:cNvPr>
          <p:cNvSpPr/>
          <p:nvPr/>
        </p:nvSpPr>
        <p:spPr>
          <a:xfrm>
            <a:off x="770705" y="1628284"/>
            <a:ext cx="10650589" cy="49489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270E9-0390-4586-8327-C23CB0B73F2A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D802A-2EDE-4D39-80EF-143C06816222}"/>
              </a:ext>
            </a:extLst>
          </p:cNvPr>
          <p:cNvSpPr txBox="1"/>
          <p:nvPr/>
        </p:nvSpPr>
        <p:spPr>
          <a:xfrm>
            <a:off x="971248" y="1138500"/>
            <a:ext cx="2664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Word2Vec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1FC767-8F9C-4B90-87DF-F1B7876B024C}"/>
              </a:ext>
            </a:extLst>
          </p:cNvPr>
          <p:cNvSpPr/>
          <p:nvPr/>
        </p:nvSpPr>
        <p:spPr>
          <a:xfrm>
            <a:off x="782722" y="1623998"/>
            <a:ext cx="2529372" cy="518420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Word2Vec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2B364E-BBD4-44ED-9AE6-6D22AE3EBE0A}"/>
              </a:ext>
            </a:extLst>
          </p:cNvPr>
          <p:cNvSpPr/>
          <p:nvPr/>
        </p:nvSpPr>
        <p:spPr>
          <a:xfrm>
            <a:off x="1104035" y="2263084"/>
            <a:ext cx="10042051" cy="4127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AD5917-04D0-46CF-8F09-D1920832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67" y="3385758"/>
            <a:ext cx="5454251" cy="2779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4267F85-36FE-4A7D-811D-DD7E5C89F496}"/>
              </a:ext>
            </a:extLst>
          </p:cNvPr>
          <p:cNvSpPr txBox="1"/>
          <p:nvPr/>
        </p:nvSpPr>
        <p:spPr>
          <a:xfrm>
            <a:off x="3432558" y="1869274"/>
            <a:ext cx="318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프로젝터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(Embedding Projector)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15B1AE-DDE4-45C1-B4AE-4399119D638A}"/>
              </a:ext>
            </a:extLst>
          </p:cNvPr>
          <p:cNvSpPr txBox="1"/>
          <p:nvPr/>
        </p:nvSpPr>
        <p:spPr>
          <a:xfrm>
            <a:off x="8748203" y="1925752"/>
            <a:ext cx="28861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https://projector.tensorflow.org/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F40A2FD-6779-440F-AE08-224D717EE6ED}"/>
              </a:ext>
            </a:extLst>
          </p:cNvPr>
          <p:cNvSpPr/>
          <p:nvPr/>
        </p:nvSpPr>
        <p:spPr>
          <a:xfrm>
            <a:off x="1415424" y="2514163"/>
            <a:ext cx="662856" cy="323633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B2EA27-3EC3-4F55-89BF-EB7BAA98B7F4}"/>
              </a:ext>
            </a:extLst>
          </p:cNvPr>
          <p:cNvSpPr txBox="1"/>
          <p:nvPr/>
        </p:nvSpPr>
        <p:spPr>
          <a:xfrm>
            <a:off x="1415424" y="2991948"/>
            <a:ext cx="97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UMAP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(3D)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2D036D-5274-4801-AEEB-F349B395BE0E}"/>
              </a:ext>
            </a:extLst>
          </p:cNvPr>
          <p:cNvSpPr txBox="1"/>
          <p:nvPr/>
        </p:nvSpPr>
        <p:spPr>
          <a:xfrm>
            <a:off x="6992080" y="2974191"/>
            <a:ext cx="97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TSNE (2D)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A06C94-833A-4B80-890A-5733EF9A4ED5}"/>
              </a:ext>
            </a:extLst>
          </p:cNvPr>
          <p:cNvSpPr txBox="1"/>
          <p:nvPr/>
        </p:nvSpPr>
        <p:spPr>
          <a:xfrm>
            <a:off x="9504754" y="2263084"/>
            <a:ext cx="18709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word2vec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_tensor.tsv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75A77B-BD71-4823-8392-B1AFD48FA736}"/>
              </a:ext>
            </a:extLst>
          </p:cNvPr>
          <p:cNvSpPr txBox="1"/>
          <p:nvPr/>
        </p:nvSpPr>
        <p:spPr>
          <a:xfrm>
            <a:off x="9297901" y="2470522"/>
            <a:ext cx="18709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word2vec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_metadata.tsv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CA37621-50A0-454E-B5FD-775562551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080" y="3385758"/>
            <a:ext cx="4079825" cy="277923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BA01913-A2A6-4C88-85B2-EC0C5C998A7C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BA2375E-DA75-4682-9BB4-969603166F0E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65C5409-8590-4B1A-9FE7-BC29A45BF3FB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5B107195-9BD2-46C1-948D-A3E38E8A594D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17FB9CA4-C277-4111-8412-3C89C5604F4C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DA86EBE-04A1-476F-AAD2-BF60BB1FD006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9335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A004BB-252B-4241-981F-5107AF74BBA6}"/>
              </a:ext>
            </a:extLst>
          </p:cNvPr>
          <p:cNvSpPr/>
          <p:nvPr/>
        </p:nvSpPr>
        <p:spPr>
          <a:xfrm>
            <a:off x="363985" y="1623998"/>
            <a:ext cx="11505460" cy="49532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270E9-0390-4586-8327-C23CB0B73F2A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D802A-2EDE-4D39-80EF-143C06816222}"/>
              </a:ext>
            </a:extLst>
          </p:cNvPr>
          <p:cNvSpPr txBox="1"/>
          <p:nvPr/>
        </p:nvSpPr>
        <p:spPr>
          <a:xfrm>
            <a:off x="971248" y="1138500"/>
            <a:ext cx="2664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Word2Vec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1FC767-8F9C-4B90-87DF-F1B7876B024C}"/>
              </a:ext>
            </a:extLst>
          </p:cNvPr>
          <p:cNvSpPr/>
          <p:nvPr/>
        </p:nvSpPr>
        <p:spPr>
          <a:xfrm>
            <a:off x="377331" y="1615224"/>
            <a:ext cx="2529372" cy="51842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Word2Vec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2B364E-BBD4-44ED-9AE6-6D22AE3EBE0A}"/>
              </a:ext>
            </a:extLst>
          </p:cNvPr>
          <p:cNvSpPr/>
          <p:nvPr/>
        </p:nvSpPr>
        <p:spPr>
          <a:xfrm>
            <a:off x="534994" y="2263084"/>
            <a:ext cx="11099363" cy="4127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267F85-36FE-4A7D-811D-DD7E5C89F496}"/>
              </a:ext>
            </a:extLst>
          </p:cNvPr>
          <p:cNvSpPr txBox="1"/>
          <p:nvPr/>
        </p:nvSpPr>
        <p:spPr>
          <a:xfrm>
            <a:off x="2965138" y="1874149"/>
            <a:ext cx="318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프로젝터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(Embedding Projector)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15B1AE-DDE4-45C1-B4AE-4399119D638A}"/>
              </a:ext>
            </a:extLst>
          </p:cNvPr>
          <p:cNvSpPr txBox="1"/>
          <p:nvPr/>
        </p:nvSpPr>
        <p:spPr>
          <a:xfrm>
            <a:off x="9226862" y="1942657"/>
            <a:ext cx="28861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https://projector.tensorflow.org/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F40A2FD-6779-440F-AE08-224D717EE6ED}"/>
              </a:ext>
            </a:extLst>
          </p:cNvPr>
          <p:cNvSpPr/>
          <p:nvPr/>
        </p:nvSpPr>
        <p:spPr>
          <a:xfrm>
            <a:off x="799019" y="2596514"/>
            <a:ext cx="662856" cy="323633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배터리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8595082-6148-48B5-B07A-348BE4E3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6" y="3253576"/>
            <a:ext cx="5233530" cy="2721436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7B9CC20-BC2E-4E95-AF77-BC3BD669B6C2}"/>
              </a:ext>
            </a:extLst>
          </p:cNvPr>
          <p:cNvSpPr/>
          <p:nvPr/>
        </p:nvSpPr>
        <p:spPr>
          <a:xfrm>
            <a:off x="6534572" y="2592335"/>
            <a:ext cx="662856" cy="323633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인프라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3D9562C-4C60-43E3-AA65-45F903E3C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675" y="3176584"/>
            <a:ext cx="5459658" cy="287542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AEAF5F9-0AFB-4E78-AF4D-BB0DD762CFAB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F97729-0829-4541-A2C8-9EB7F66C04B0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97C4932-786F-4197-84D0-3A1D5BF945C2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3BB85266-2898-4158-AD63-C7245B7BBF19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FA8F6C3D-6F7C-4C19-BC68-DA32DE8B4893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22B4269-5F27-4932-8CBA-D9F417DC8D90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4387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D447F6D-9CDC-422A-A194-7FAA948765A9}"/>
              </a:ext>
            </a:extLst>
          </p:cNvPr>
          <p:cNvSpPr/>
          <p:nvPr/>
        </p:nvSpPr>
        <p:spPr>
          <a:xfrm>
            <a:off x="4843513" y="2859221"/>
            <a:ext cx="986900" cy="21140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E38B0E5-DA2E-45A6-A6CC-0BB9F11E8783}"/>
              </a:ext>
            </a:extLst>
          </p:cNvPr>
          <p:cNvSpPr/>
          <p:nvPr/>
        </p:nvSpPr>
        <p:spPr>
          <a:xfrm>
            <a:off x="2670939" y="1773493"/>
            <a:ext cx="1396024" cy="207822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B4E396-CC9F-4BEE-9863-9FAFD31145D6}"/>
              </a:ext>
            </a:extLst>
          </p:cNvPr>
          <p:cNvSpPr/>
          <p:nvPr/>
        </p:nvSpPr>
        <p:spPr>
          <a:xfrm>
            <a:off x="4183504" y="2425936"/>
            <a:ext cx="2465821" cy="21140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5A0055F-24EE-436D-94B6-8561046746C1}"/>
              </a:ext>
            </a:extLst>
          </p:cNvPr>
          <p:cNvSpPr/>
          <p:nvPr/>
        </p:nvSpPr>
        <p:spPr>
          <a:xfrm>
            <a:off x="1188406" y="3541692"/>
            <a:ext cx="1482533" cy="374198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토큰화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25140E7-3A48-4AD2-9F68-56C000E7FB6C}"/>
              </a:ext>
            </a:extLst>
          </p:cNvPr>
          <p:cNvSpPr txBox="1"/>
          <p:nvPr/>
        </p:nvSpPr>
        <p:spPr>
          <a:xfrm>
            <a:off x="2670939" y="3616910"/>
            <a:ext cx="297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kss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(Korean Sentence Splitter)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1756CED-DE0D-4F63-BEE0-FF009A5B7C63}"/>
              </a:ext>
            </a:extLst>
          </p:cNvPr>
          <p:cNvSpPr txBox="1"/>
          <p:nvPr/>
        </p:nvSpPr>
        <p:spPr>
          <a:xfrm>
            <a:off x="1126996" y="3976622"/>
            <a:ext cx="8419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댓글에 여러 문장이 들어있는 경우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 분류가 모호할 가능성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-&gt;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토큰화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EF922A-8A01-4BEA-9476-43A18137654E}"/>
              </a:ext>
            </a:extLst>
          </p:cNvPr>
          <p:cNvSpPr txBox="1"/>
          <p:nvPr/>
        </p:nvSpPr>
        <p:spPr>
          <a:xfrm>
            <a:off x="1661279" y="4752367"/>
            <a:ext cx="3891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공간성과 활용도는 </a:t>
            </a: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아이오닉이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압승이네요 디자인은 이쁘지만 그냥 내연기관 차네요 뒤에도 좁고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</a:p>
        </p:txBody>
      </p:sp>
      <p:pic>
        <p:nvPicPr>
          <p:cNvPr id="120" name="그래픽 119" descr="오른쪽 화살표 윤곽선">
            <a:extLst>
              <a:ext uri="{FF2B5EF4-FFF2-40B4-BE49-F238E27FC236}">
                <a16:creationId xmlns:a16="http://schemas.microsoft.com/office/drawing/2014/main" id="{9DDBE9A0-E82C-417E-8F62-0B779FA4E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6644" y="4719586"/>
            <a:ext cx="738712" cy="738664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3E8FBC6-54BD-4A48-A5B2-4C55311A0B52}"/>
              </a:ext>
            </a:extLst>
          </p:cNvPr>
          <p:cNvSpPr txBox="1"/>
          <p:nvPr/>
        </p:nvSpPr>
        <p:spPr>
          <a:xfrm>
            <a:off x="6788525" y="4741994"/>
            <a:ext cx="36406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공간성과 활용도는 </a:t>
            </a: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아이오닉이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압승이네요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디자인은 이쁘지만 그냥 내연기관 차네요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뒤에도 좁고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D546DB4-58C4-4A23-AC4A-9B7364CA1F27}"/>
              </a:ext>
            </a:extLst>
          </p:cNvPr>
          <p:cNvSpPr/>
          <p:nvPr/>
        </p:nvSpPr>
        <p:spPr>
          <a:xfrm>
            <a:off x="1404673" y="4521258"/>
            <a:ext cx="9096280" cy="1508657"/>
          </a:xfrm>
          <a:prstGeom prst="rect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BF05A95-B81E-4967-B867-96EC38056790}"/>
              </a:ext>
            </a:extLst>
          </p:cNvPr>
          <p:cNvSpPr txBox="1"/>
          <p:nvPr/>
        </p:nvSpPr>
        <p:spPr>
          <a:xfrm>
            <a:off x="2791597" y="5482852"/>
            <a:ext cx="1630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93,760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댓글</a:t>
            </a:r>
            <a:endParaRPr lang="en-US" altLang="ko-KR" sz="16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88344D7-1601-4C88-A607-E1046D282D1D}"/>
              </a:ext>
            </a:extLst>
          </p:cNvPr>
          <p:cNvSpPr txBox="1"/>
          <p:nvPr/>
        </p:nvSpPr>
        <p:spPr>
          <a:xfrm>
            <a:off x="7699512" y="5490228"/>
            <a:ext cx="18186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188,989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문장</a:t>
            </a:r>
            <a:endParaRPr lang="en-US" altLang="ko-KR" sz="16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8BFB0-EB9C-4DA5-B240-53560A7FFE06}"/>
              </a:ext>
            </a:extLst>
          </p:cNvPr>
          <p:cNvSpPr txBox="1"/>
          <p:nvPr/>
        </p:nvSpPr>
        <p:spPr>
          <a:xfrm>
            <a:off x="1062807" y="1298252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 분석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(Sentiment Analysis)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C85B32-F5D8-4951-936A-3C74E86F1D21}"/>
              </a:ext>
            </a:extLst>
          </p:cNvPr>
          <p:cNvSpPr txBox="1"/>
          <p:nvPr/>
        </p:nvSpPr>
        <p:spPr>
          <a:xfrm>
            <a:off x="1154367" y="1733439"/>
            <a:ext cx="103921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감성분석을 통해 </a:t>
            </a: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 문장을 분류한 뒤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부정으로 분류된 문장을 중심으로 추가 분석을 진행하여 불만을 파악하고 활성화 방안을 도출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데이터는 평점이나 </a:t>
            </a: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 라벨링이 존재하지 않기 때문에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PLM(Pretrained Language Model: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 학습된 언어모델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PORORO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수집한 사이트들 중 가장 접근성이 좋은 </a:t>
            </a:r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유튜브에 한정하여 감성분석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BC868D-8A21-4C07-B5F0-C1FFA434C08D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6196C1E-5EC3-4185-BF6B-0A9041CF93B1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772D5DA-24DD-48F9-AE6E-32262D91A103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BF5EC266-30D3-4F2E-A919-219535BD9DB1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각 삼각형 27">
                <a:extLst>
                  <a:ext uri="{FF2B5EF4-FFF2-40B4-BE49-F238E27FC236}">
                    <a16:creationId xmlns:a16="http://schemas.microsoft.com/office/drawing/2014/main" id="{B7DF10CE-9672-4302-9A9D-B51C233021B3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469EDFB-10EB-4F51-8715-76D4391B6C96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8677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CC88157-4E56-428D-8F1D-E664069C44CB}"/>
              </a:ext>
            </a:extLst>
          </p:cNvPr>
          <p:cNvSpPr/>
          <p:nvPr/>
        </p:nvSpPr>
        <p:spPr>
          <a:xfrm>
            <a:off x="1094568" y="1744825"/>
            <a:ext cx="9852843" cy="48052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332127-3CD1-4A56-8866-9F6421AAE432}"/>
              </a:ext>
            </a:extLst>
          </p:cNvPr>
          <p:cNvSpPr/>
          <p:nvPr/>
        </p:nvSpPr>
        <p:spPr>
          <a:xfrm>
            <a:off x="1106585" y="1740539"/>
            <a:ext cx="6532041" cy="518420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PORORO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(Platform Of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neuRal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for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natuRal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language processing)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D6050F-CC10-496A-B762-EA62A77E1F47}"/>
              </a:ext>
            </a:extLst>
          </p:cNvPr>
          <p:cNvSpPr txBox="1"/>
          <p:nvPr/>
        </p:nvSpPr>
        <p:spPr>
          <a:xfrm>
            <a:off x="1210253" y="2410187"/>
            <a:ext cx="9141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카카오브레인에서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공개한 자연어 프레임워크로 다양한 자연어 태스크를 처리할 수 있음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 분석을 위해 그 중 한가지인 </a:t>
            </a:r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Review Scoring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 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점수에 따라 긍정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중립 분류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38EBF9-7A13-4C19-B9B2-B16654953D27}"/>
              </a:ext>
            </a:extLst>
          </p:cNvPr>
          <p:cNvSpPr txBox="1"/>
          <p:nvPr/>
        </p:nvSpPr>
        <p:spPr>
          <a:xfrm>
            <a:off x="7678715" y="4795682"/>
            <a:ext cx="2035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1.0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에서 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5.0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까지의 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반환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5E81C5-6D6E-4083-8D7A-45EBECE5949D}"/>
              </a:ext>
            </a:extLst>
          </p:cNvPr>
          <p:cNvSpPr txBox="1"/>
          <p:nvPr/>
        </p:nvSpPr>
        <p:spPr>
          <a:xfrm>
            <a:off x="1517582" y="4383789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테슬라 심플하고 얼마나 좋아요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B8A34C-D203-4B7D-B8F6-708E8DEE782E}"/>
              </a:ext>
            </a:extLst>
          </p:cNvPr>
          <p:cNvSpPr txBox="1"/>
          <p:nvPr/>
        </p:nvSpPr>
        <p:spPr>
          <a:xfrm>
            <a:off x="1517583" y="4772232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 혹은 직장에 충전소 없으면 사지 마세요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5EBC0C6-A5EF-47A1-B8EA-D7A440F66488}"/>
              </a:ext>
            </a:extLst>
          </p:cNvPr>
          <p:cNvSpPr txBox="1"/>
          <p:nvPr/>
        </p:nvSpPr>
        <p:spPr>
          <a:xfrm>
            <a:off x="1505553" y="5547615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공부 좀 하고 전기차 사세요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3932DED-1297-4984-B31D-84BC84766DE9}"/>
              </a:ext>
            </a:extLst>
          </p:cNvPr>
          <p:cNvSpPr txBox="1"/>
          <p:nvPr/>
        </p:nvSpPr>
        <p:spPr>
          <a:xfrm>
            <a:off x="6165011" y="5536306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2.56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5B0AFD-AA15-41E1-A8AB-869BE081EE98}"/>
              </a:ext>
            </a:extLst>
          </p:cNvPr>
          <p:cNvSpPr txBox="1"/>
          <p:nvPr/>
        </p:nvSpPr>
        <p:spPr>
          <a:xfrm>
            <a:off x="6177041" y="4372480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4.89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679417-2FCE-4082-BCBF-746D3239CFAC}"/>
              </a:ext>
            </a:extLst>
          </p:cNvPr>
          <p:cNvSpPr txBox="1"/>
          <p:nvPr/>
        </p:nvSpPr>
        <p:spPr>
          <a:xfrm>
            <a:off x="6177041" y="4760923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1.08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FD8E2C-3F40-4CED-9B27-706893F4E753}"/>
              </a:ext>
            </a:extLst>
          </p:cNvPr>
          <p:cNvSpPr txBox="1"/>
          <p:nvPr/>
        </p:nvSpPr>
        <p:spPr>
          <a:xfrm>
            <a:off x="1505555" y="5160675"/>
            <a:ext cx="44776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전기세 땜에 미치겠습니다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49ADB0F-8EB0-4D36-B3FB-6D1D16FBDCFC}"/>
              </a:ext>
            </a:extLst>
          </p:cNvPr>
          <p:cNvSpPr txBox="1"/>
          <p:nvPr/>
        </p:nvSpPr>
        <p:spPr>
          <a:xfrm>
            <a:off x="6165012" y="5149366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1.97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E5EF112-A37A-451B-8125-2D95D1384DF6}"/>
              </a:ext>
            </a:extLst>
          </p:cNvPr>
          <p:cNvSpPr txBox="1"/>
          <p:nvPr/>
        </p:nvSpPr>
        <p:spPr>
          <a:xfrm>
            <a:off x="1517582" y="3995346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내부 공간이 넓어서 좋아요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18C417-DA52-4AA3-B6E5-CDC662F78222}"/>
              </a:ext>
            </a:extLst>
          </p:cNvPr>
          <p:cNvSpPr txBox="1"/>
          <p:nvPr/>
        </p:nvSpPr>
        <p:spPr>
          <a:xfrm>
            <a:off x="1517582" y="3593584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</a:t>
            </a:r>
            <a:endParaRPr lang="en-US" altLang="ko-KR" sz="14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B98D8E-C234-4327-9048-793DCD8716CF}"/>
              </a:ext>
            </a:extLst>
          </p:cNvPr>
          <p:cNvSpPr txBox="1"/>
          <p:nvPr/>
        </p:nvSpPr>
        <p:spPr>
          <a:xfrm>
            <a:off x="6177041" y="3593584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</a:t>
            </a:r>
            <a:endParaRPr lang="en-US" altLang="ko-KR" sz="14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934A842-B3C7-40B6-9EAA-ECBA3DF2BF35}"/>
              </a:ext>
            </a:extLst>
          </p:cNvPr>
          <p:cNvSpPr txBox="1"/>
          <p:nvPr/>
        </p:nvSpPr>
        <p:spPr>
          <a:xfrm>
            <a:off x="1505553" y="5950276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달 출고입니다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25109C5-3A1E-45A2-BB36-4F87EC78A8AF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6987353" y="4139429"/>
            <a:ext cx="510772" cy="1776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862378D-6107-4A8F-BF76-92A55B12E8ED}"/>
              </a:ext>
            </a:extLst>
          </p:cNvPr>
          <p:cNvSpPr txBox="1"/>
          <p:nvPr/>
        </p:nvSpPr>
        <p:spPr>
          <a:xfrm>
            <a:off x="6177041" y="3985540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4.49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42366C6-41D0-4635-ADB4-D65E642393F0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6975323" y="6092856"/>
            <a:ext cx="522802" cy="1538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E79D34E-B8EC-44CE-B848-7E7CD8DFB4A1}"/>
              </a:ext>
            </a:extLst>
          </p:cNvPr>
          <p:cNvSpPr txBox="1"/>
          <p:nvPr/>
        </p:nvSpPr>
        <p:spPr>
          <a:xfrm>
            <a:off x="6165011" y="5938967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3.79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1C03292-D32F-4EE3-AFFE-77EE09ED31DF}"/>
              </a:ext>
            </a:extLst>
          </p:cNvPr>
          <p:cNvCxnSpPr>
            <a:cxnSpLocks/>
          </p:cNvCxnSpPr>
          <p:nvPr/>
        </p:nvCxnSpPr>
        <p:spPr>
          <a:xfrm>
            <a:off x="7475013" y="4150603"/>
            <a:ext cx="2602" cy="195839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5612A3-34BA-4F3C-8047-93894054D2DB}"/>
              </a:ext>
            </a:extLst>
          </p:cNvPr>
          <p:cNvSpPr txBox="1"/>
          <p:nvPr/>
        </p:nvSpPr>
        <p:spPr>
          <a:xfrm>
            <a:off x="1062807" y="1298252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 분석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(Sentiment Analysis)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AF531B4-3044-4027-8892-5BAC1C857EB2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D8224E4-0802-459C-9699-BE30A0835F5E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CA2B6F2-44EE-4A89-9566-C7ADB77534C3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2" name="직각 삼각형 41">
                <a:extLst>
                  <a:ext uri="{FF2B5EF4-FFF2-40B4-BE49-F238E27FC236}">
                    <a16:creationId xmlns:a16="http://schemas.microsoft.com/office/drawing/2014/main" id="{0BDD1802-14E7-4676-A116-94BD7C5B3D9E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각 삼각형 42">
                <a:extLst>
                  <a:ext uri="{FF2B5EF4-FFF2-40B4-BE49-F238E27FC236}">
                    <a16:creationId xmlns:a16="http://schemas.microsoft.com/office/drawing/2014/main" id="{FD94A970-E28D-4222-98D1-1F346598207C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F2618B0-8306-4B6C-B658-A5C895A32CCD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2864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CC88157-4E56-428D-8F1D-E664069C44CB}"/>
              </a:ext>
            </a:extLst>
          </p:cNvPr>
          <p:cNvSpPr/>
          <p:nvPr/>
        </p:nvSpPr>
        <p:spPr>
          <a:xfrm>
            <a:off x="1094568" y="1744825"/>
            <a:ext cx="9852843" cy="48052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332127-3CD1-4A56-8866-9F6421AAE432}"/>
              </a:ext>
            </a:extLst>
          </p:cNvPr>
          <p:cNvSpPr/>
          <p:nvPr/>
        </p:nvSpPr>
        <p:spPr>
          <a:xfrm>
            <a:off x="1106585" y="1740539"/>
            <a:ext cx="6532041" cy="518420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PORORO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(Platform Of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neuRal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for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natuRal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language processing)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D6050F-CC10-496A-B762-EA62A77E1F47}"/>
              </a:ext>
            </a:extLst>
          </p:cNvPr>
          <p:cNvSpPr txBox="1"/>
          <p:nvPr/>
        </p:nvSpPr>
        <p:spPr>
          <a:xfrm>
            <a:off x="1210253" y="2410187"/>
            <a:ext cx="9141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카카오브레인에서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공개한 자연어 프레임워크로 다양한 자연어 태스크를 처리할 수 있음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 분석을 위해 그 중 한가지인 </a:t>
            </a:r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Review Scoring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 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점수에 따라 긍정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중립 분류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5E81C5-6D6E-4083-8D7A-45EBECE5949D}"/>
              </a:ext>
            </a:extLst>
          </p:cNvPr>
          <p:cNvSpPr txBox="1"/>
          <p:nvPr/>
        </p:nvSpPr>
        <p:spPr>
          <a:xfrm>
            <a:off x="1517582" y="4383789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테슬라 심플하고 얼마나 좋아요</a:t>
            </a:r>
            <a:endParaRPr lang="en-US" altLang="ko-KR" sz="1400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B8A34C-D203-4B7D-B8F6-708E8DEE782E}"/>
              </a:ext>
            </a:extLst>
          </p:cNvPr>
          <p:cNvSpPr txBox="1"/>
          <p:nvPr/>
        </p:nvSpPr>
        <p:spPr>
          <a:xfrm>
            <a:off x="1517583" y="4772232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 혹은 직장에 충전소 없으면 사지 마세요</a:t>
            </a:r>
            <a:endParaRPr lang="en-US" altLang="ko-KR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5EBC0C6-A5EF-47A1-B8EA-D7A440F66488}"/>
              </a:ext>
            </a:extLst>
          </p:cNvPr>
          <p:cNvSpPr txBox="1"/>
          <p:nvPr/>
        </p:nvSpPr>
        <p:spPr>
          <a:xfrm>
            <a:off x="1505553" y="5547615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공부 좀 하고 전기차 사세요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3932DED-1297-4984-B31D-84BC84766DE9}"/>
              </a:ext>
            </a:extLst>
          </p:cNvPr>
          <p:cNvSpPr txBox="1"/>
          <p:nvPr/>
        </p:nvSpPr>
        <p:spPr>
          <a:xfrm>
            <a:off x="6165011" y="5536306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2.56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5B0AFD-AA15-41E1-A8AB-869BE081EE98}"/>
              </a:ext>
            </a:extLst>
          </p:cNvPr>
          <p:cNvSpPr txBox="1"/>
          <p:nvPr/>
        </p:nvSpPr>
        <p:spPr>
          <a:xfrm>
            <a:off x="6177041" y="4372480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4.89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679417-2FCE-4082-BCBF-746D3239CFAC}"/>
              </a:ext>
            </a:extLst>
          </p:cNvPr>
          <p:cNvSpPr txBox="1"/>
          <p:nvPr/>
        </p:nvSpPr>
        <p:spPr>
          <a:xfrm>
            <a:off x="6177041" y="4760923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1.08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FD8E2C-3F40-4CED-9B27-706893F4E753}"/>
              </a:ext>
            </a:extLst>
          </p:cNvPr>
          <p:cNvSpPr txBox="1"/>
          <p:nvPr/>
        </p:nvSpPr>
        <p:spPr>
          <a:xfrm>
            <a:off x="1505555" y="5160675"/>
            <a:ext cx="44776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전기세 땜에 미치겠습니다</a:t>
            </a:r>
            <a:endParaRPr lang="en-US" altLang="ko-KR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49ADB0F-8EB0-4D36-B3FB-6D1D16FBDCFC}"/>
              </a:ext>
            </a:extLst>
          </p:cNvPr>
          <p:cNvSpPr txBox="1"/>
          <p:nvPr/>
        </p:nvSpPr>
        <p:spPr>
          <a:xfrm>
            <a:off x="6165012" y="5149366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1.97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E5EF112-A37A-451B-8125-2D95D1384DF6}"/>
              </a:ext>
            </a:extLst>
          </p:cNvPr>
          <p:cNvSpPr txBox="1"/>
          <p:nvPr/>
        </p:nvSpPr>
        <p:spPr>
          <a:xfrm>
            <a:off x="1517582" y="3995346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내부 공간이 넓어서 좋아요</a:t>
            </a:r>
            <a:endParaRPr lang="en-US" altLang="ko-KR" sz="1400" dirty="0">
              <a:solidFill>
                <a:srgbClr val="0070C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18C417-DA52-4AA3-B6E5-CDC662F78222}"/>
              </a:ext>
            </a:extLst>
          </p:cNvPr>
          <p:cNvSpPr txBox="1"/>
          <p:nvPr/>
        </p:nvSpPr>
        <p:spPr>
          <a:xfrm>
            <a:off x="1517582" y="3593584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</a:t>
            </a:r>
            <a:endParaRPr lang="en-US" altLang="ko-KR" sz="14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B98D8E-C234-4327-9048-793DCD8716CF}"/>
              </a:ext>
            </a:extLst>
          </p:cNvPr>
          <p:cNvSpPr txBox="1"/>
          <p:nvPr/>
        </p:nvSpPr>
        <p:spPr>
          <a:xfrm>
            <a:off x="6177041" y="3593584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</a:t>
            </a:r>
            <a:endParaRPr lang="en-US" altLang="ko-KR" sz="14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934A842-B3C7-40B6-9EAA-ECBA3DF2BF35}"/>
              </a:ext>
            </a:extLst>
          </p:cNvPr>
          <p:cNvSpPr txBox="1"/>
          <p:nvPr/>
        </p:nvSpPr>
        <p:spPr>
          <a:xfrm>
            <a:off x="1505553" y="5950276"/>
            <a:ext cx="44776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달 출고입니다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862378D-6107-4A8F-BF76-92A55B12E8ED}"/>
              </a:ext>
            </a:extLst>
          </p:cNvPr>
          <p:cNvSpPr txBox="1"/>
          <p:nvPr/>
        </p:nvSpPr>
        <p:spPr>
          <a:xfrm>
            <a:off x="6177041" y="3985540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4.49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E79D34E-B8EC-44CE-B848-7E7CD8DFB4A1}"/>
              </a:ext>
            </a:extLst>
          </p:cNvPr>
          <p:cNvSpPr txBox="1"/>
          <p:nvPr/>
        </p:nvSpPr>
        <p:spPr>
          <a:xfrm>
            <a:off x="6165011" y="5938967"/>
            <a:ext cx="810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3.79</a:t>
            </a:r>
          </a:p>
        </p:txBody>
      </p:sp>
      <p:pic>
        <p:nvPicPr>
          <p:cNvPr id="31" name="그래픽 30" descr="오른쪽 캐럿 단색으로 채워진">
            <a:extLst>
              <a:ext uri="{FF2B5EF4-FFF2-40B4-BE49-F238E27FC236}">
                <a16:creationId xmlns:a16="http://schemas.microsoft.com/office/drawing/2014/main" id="{3CD4E4E3-F8B3-4E40-9339-8439E2B6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4387" y="4093139"/>
            <a:ext cx="557701" cy="557701"/>
          </a:xfrm>
          <a:prstGeom prst="rect">
            <a:avLst/>
          </a:prstGeom>
        </p:spPr>
      </p:pic>
      <p:pic>
        <p:nvPicPr>
          <p:cNvPr id="32" name="그래픽 31" descr="오른쪽 캐럿 단색으로 채워진">
            <a:extLst>
              <a:ext uri="{FF2B5EF4-FFF2-40B4-BE49-F238E27FC236}">
                <a16:creationId xmlns:a16="http://schemas.microsoft.com/office/drawing/2014/main" id="{E191AADF-8436-435C-9DAC-149F188F2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4387" y="4869768"/>
            <a:ext cx="557701" cy="557701"/>
          </a:xfrm>
          <a:prstGeom prst="rect">
            <a:avLst/>
          </a:prstGeom>
        </p:spPr>
      </p:pic>
      <p:pic>
        <p:nvPicPr>
          <p:cNvPr id="33" name="그래픽 32" descr="오른쪽 캐럿 단색으로 채워진">
            <a:extLst>
              <a:ext uri="{FF2B5EF4-FFF2-40B4-BE49-F238E27FC236}">
                <a16:creationId xmlns:a16="http://schemas.microsoft.com/office/drawing/2014/main" id="{16C00014-349C-4323-BD50-79A38AC8C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9134" y="5646396"/>
            <a:ext cx="557701" cy="55770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A19D41-A54E-406D-9788-92167AB86C9E}"/>
              </a:ext>
            </a:extLst>
          </p:cNvPr>
          <p:cNvSpPr txBox="1"/>
          <p:nvPr/>
        </p:nvSpPr>
        <p:spPr>
          <a:xfrm>
            <a:off x="7922492" y="4080092"/>
            <a:ext cx="16154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긍정</a:t>
            </a:r>
            <a:endParaRPr lang="en-US" altLang="ko-KR" sz="1400" dirty="0">
              <a:solidFill>
                <a:srgbClr val="0070C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(score &gt; 4)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2BB4C9-8CE8-4961-B5A6-CAD7A2153DB9}"/>
              </a:ext>
            </a:extLst>
          </p:cNvPr>
          <p:cNvSpPr txBox="1"/>
          <p:nvPr/>
        </p:nvSpPr>
        <p:spPr>
          <a:xfrm>
            <a:off x="7922491" y="4853572"/>
            <a:ext cx="16154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부정</a:t>
            </a:r>
            <a:endParaRPr lang="en-US" altLang="ko-KR" sz="14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(score &lt; 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0E36D9-64FA-4508-B187-35F10431B859}"/>
              </a:ext>
            </a:extLst>
          </p:cNvPr>
          <p:cNvSpPr txBox="1"/>
          <p:nvPr/>
        </p:nvSpPr>
        <p:spPr>
          <a:xfrm>
            <a:off x="7922491" y="5640191"/>
            <a:ext cx="161547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중립</a:t>
            </a:r>
            <a:endParaRPr lang="en-US" altLang="ko-KR" sz="14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 ≤ score ≤ 4)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7AA247D-BC3B-4B44-9D72-4F10115EABC8}"/>
              </a:ext>
            </a:extLst>
          </p:cNvPr>
          <p:cNvSpPr/>
          <p:nvPr/>
        </p:nvSpPr>
        <p:spPr>
          <a:xfrm>
            <a:off x="9728371" y="4093139"/>
            <a:ext cx="2143668" cy="2110958"/>
          </a:xfrm>
          <a:prstGeom prst="roundRect">
            <a:avLst>
              <a:gd name="adj" fmla="val 0"/>
            </a:avLst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PLM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통한 점수화에서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부정확한 결과 다수 존재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중립을 추가하고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긍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부정 기준을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강하게 설정하여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정확도를 개선하고자 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D99896-D5B9-4F9F-B49D-1B51E54321AC}"/>
              </a:ext>
            </a:extLst>
          </p:cNvPr>
          <p:cNvSpPr txBox="1"/>
          <p:nvPr/>
        </p:nvSpPr>
        <p:spPr>
          <a:xfrm>
            <a:off x="1062807" y="1298252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 분석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(Sentiment Analysis)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F81C118-0118-4626-B736-E5FDE7E22120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3C6AF1-8378-46FD-8C90-B251E804CB5B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81C8122-8A1D-4524-9F25-6E318AAF5E37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2" name="직각 삼각형 41">
                <a:extLst>
                  <a:ext uri="{FF2B5EF4-FFF2-40B4-BE49-F238E27FC236}">
                    <a16:creationId xmlns:a16="http://schemas.microsoft.com/office/drawing/2014/main" id="{AD5CF765-A6D2-43EB-9A21-EB47F766663A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각 삼각형 42">
                <a:extLst>
                  <a:ext uri="{FF2B5EF4-FFF2-40B4-BE49-F238E27FC236}">
                    <a16:creationId xmlns:a16="http://schemas.microsoft.com/office/drawing/2014/main" id="{6CC6742A-F9DA-47AB-9956-E6F855DF54E0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35AA7A8-712A-4412-80F2-602EEDB098ED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5660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8002AA-9E13-4687-8A12-4F5AEF1FC1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r="15900"/>
          <a:stretch/>
        </p:blipFill>
        <p:spPr>
          <a:xfrm>
            <a:off x="6840072" y="2550742"/>
            <a:ext cx="3146611" cy="3041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12F6B2-3A76-4404-B768-47A642A68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69" y="3023482"/>
            <a:ext cx="3726503" cy="20956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9267BD-FBA2-4B90-A6FE-1A4578B1F1F9}"/>
              </a:ext>
            </a:extLst>
          </p:cNvPr>
          <p:cNvSpPr txBox="1"/>
          <p:nvPr/>
        </p:nvSpPr>
        <p:spPr>
          <a:xfrm>
            <a:off x="1590079" y="2746483"/>
            <a:ext cx="3424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보조금 키워드가 포함</a:t>
            </a:r>
            <a:r>
              <a:rPr lang="ko-KR" altLang="en-US" sz="12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된 전체 문장 대비 부정 문장 수</a:t>
            </a:r>
            <a:endParaRPr lang="en-US" altLang="ko-KR" sz="12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F55F8-53E7-46FD-9D85-392A37326B0F}"/>
              </a:ext>
            </a:extLst>
          </p:cNvPr>
          <p:cNvSpPr txBox="1"/>
          <p:nvPr/>
        </p:nvSpPr>
        <p:spPr>
          <a:xfrm>
            <a:off x="1297802" y="5261949"/>
            <a:ext cx="4009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전기차 관련 키워드들 중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‘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보조금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포함된 문장은 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부정적인 문장의 비율이 압도적으로 높게 나타남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6B46B-CD10-4BA3-861F-4946920CBBC3}"/>
              </a:ext>
            </a:extLst>
          </p:cNvPr>
          <p:cNvSpPr txBox="1"/>
          <p:nvPr/>
        </p:nvSpPr>
        <p:spPr>
          <a:xfrm>
            <a:off x="6701121" y="2186998"/>
            <a:ext cx="3424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배터리 키워드가 포함</a:t>
            </a:r>
            <a:r>
              <a:rPr lang="ko-KR" altLang="en-US" sz="12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된 전체 문장 대비 부정 문장 비율</a:t>
            </a:r>
            <a:endParaRPr lang="en-US" altLang="ko-KR" sz="12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581E632-C878-4A3A-B1D5-84CF7137BE99}"/>
              </a:ext>
            </a:extLst>
          </p:cNvPr>
          <p:cNvSpPr/>
          <p:nvPr/>
        </p:nvSpPr>
        <p:spPr>
          <a:xfrm>
            <a:off x="7858714" y="2630921"/>
            <a:ext cx="977153" cy="977153"/>
          </a:xfrm>
          <a:prstGeom prst="ellipse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0B1A9-3689-4627-875A-9E4EAF60F0DC}"/>
              </a:ext>
            </a:extLst>
          </p:cNvPr>
          <p:cNvSpPr txBox="1"/>
          <p:nvPr/>
        </p:nvSpPr>
        <p:spPr>
          <a:xfrm>
            <a:off x="3010066" y="1739638"/>
            <a:ext cx="3964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중립 문장은 제외하며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긍정 또는 부정으로 분류된 문장만 사용</a:t>
            </a:r>
            <a:r>
              <a:rPr lang="en-US" altLang="ko-KR" sz="12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BD8ED-6B5C-4FF6-8D22-ECCE5C23F1E5}"/>
              </a:ext>
            </a:extLst>
          </p:cNvPr>
          <p:cNvSpPr txBox="1"/>
          <p:nvPr/>
        </p:nvSpPr>
        <p:spPr>
          <a:xfrm>
            <a:off x="1062807" y="1298252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 분석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(Sentiment Analysis)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1FD6CB-102C-4A55-8515-6C66859C1BBE}"/>
              </a:ext>
            </a:extLst>
          </p:cNvPr>
          <p:cNvSpPr txBox="1"/>
          <p:nvPr/>
        </p:nvSpPr>
        <p:spPr>
          <a:xfrm>
            <a:off x="6066978" y="5762265"/>
            <a:ext cx="4692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49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현대 코나</a:t>
            </a:r>
            <a:r>
              <a:rPr lang="en-US" altLang="ko-KR" sz="1400" dirty="0">
                <a:solidFill>
                  <a:srgbClr val="0049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EV </a:t>
            </a:r>
            <a:r>
              <a:rPr lang="ko-KR" altLang="en-US" sz="1400" dirty="0">
                <a:solidFill>
                  <a:srgbClr val="0049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화재와 관련한 배터리 이슈</a:t>
            </a:r>
            <a:endParaRPr lang="en-US" altLang="ko-KR" sz="1400" dirty="0">
              <a:solidFill>
                <a:srgbClr val="0049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2020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9~10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월경 배터리와 관련한 부정적인 문장이 급증함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88AB11-A3A4-4ADA-99F0-616FEAA661B6}"/>
              </a:ext>
            </a:extLst>
          </p:cNvPr>
          <p:cNvSpPr/>
          <p:nvPr/>
        </p:nvSpPr>
        <p:spPr>
          <a:xfrm rot="19055777">
            <a:off x="8154705" y="5317861"/>
            <a:ext cx="486162" cy="22649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7F49C5-63DD-4D13-B8F1-E828DA6AF337}"/>
              </a:ext>
            </a:extLst>
          </p:cNvPr>
          <p:cNvSpPr txBox="1"/>
          <p:nvPr/>
        </p:nvSpPr>
        <p:spPr>
          <a:xfrm>
            <a:off x="1301126" y="1681965"/>
            <a:ext cx="2001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보조금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배터리 키워드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F942429-807C-4498-85E7-F41B1B36EC31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C3B24E3-6D97-45E5-89A5-AE0F1AECE011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B1F1C1D-D7C6-4DDA-BA87-9D02BC64CA3E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97D68B58-B267-497B-A806-D2078F7C61E3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각 삼각형 27">
                <a:extLst>
                  <a:ext uri="{FF2B5EF4-FFF2-40B4-BE49-F238E27FC236}">
                    <a16:creationId xmlns:a16="http://schemas.microsoft.com/office/drawing/2014/main" id="{58A3D994-2A2E-4259-AD90-D5DE817A8DD2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5F48C7B-8E4E-4C54-8D41-3B849AC00D39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8237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8D8F7-27A3-4FA8-8AB6-5410ED19D08E}"/>
              </a:ext>
            </a:extLst>
          </p:cNvPr>
          <p:cNvSpPr txBox="1"/>
          <p:nvPr/>
        </p:nvSpPr>
        <p:spPr>
          <a:xfrm>
            <a:off x="5685488" y="2555384"/>
            <a:ext cx="55293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부정으로 분류된 문장으로 연관분석을 실시하여 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포함된 연관규칙에 대해 향상도 기준으로 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개를 필터링하여 시각화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node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크기와 색은 해당 단어의 빈도에 따라 커지고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진해지고 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edge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색은 두 단어의 간의 향상도에 따라 </a:t>
            </a: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진해짐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3D0D59-3E27-415E-806B-BADE7F4641E2}"/>
              </a:ext>
            </a:extLst>
          </p:cNvPr>
          <p:cNvSpPr txBox="1"/>
          <p:nvPr/>
        </p:nvSpPr>
        <p:spPr>
          <a:xfrm>
            <a:off x="1735771" y="1958940"/>
            <a:ext cx="2944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충전을 중심으로 부정 문장</a:t>
            </a:r>
            <a:r>
              <a:rPr lang="ko-KR" altLang="en-US" sz="12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네트워크 시각화</a:t>
            </a:r>
            <a:endParaRPr lang="en-US" altLang="ko-KR" sz="12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DEBB62-D5D0-4D0D-825F-1DF8DFFCF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" t="1564" r="2902" b="6177"/>
          <a:stretch/>
        </p:blipFill>
        <p:spPr>
          <a:xfrm>
            <a:off x="1217120" y="2404469"/>
            <a:ext cx="3973043" cy="3792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741BC6-CB77-4129-B34F-2D5203D81AD4}"/>
              </a:ext>
            </a:extLst>
          </p:cNvPr>
          <p:cNvSpPr txBox="1"/>
          <p:nvPr/>
        </p:nvSpPr>
        <p:spPr>
          <a:xfrm>
            <a:off x="1062807" y="1298252"/>
            <a:ext cx="6691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 분석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(Sentiment Analysis)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연관규칙 네트워크 시각화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BDB6AB-9790-4DD3-B9CE-79D3567BFE7E}"/>
              </a:ext>
            </a:extLst>
          </p:cNvPr>
          <p:cNvSpPr/>
          <p:nvPr/>
        </p:nvSpPr>
        <p:spPr>
          <a:xfrm>
            <a:off x="5685488" y="2156894"/>
            <a:ext cx="1154987" cy="276999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시각화 기준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23E9A6-E77A-4DA3-AD5B-3FA9496DFD41}"/>
              </a:ext>
            </a:extLst>
          </p:cNvPr>
          <p:cNvSpPr/>
          <p:nvPr/>
        </p:nvSpPr>
        <p:spPr>
          <a:xfrm>
            <a:off x="5685488" y="3732347"/>
            <a:ext cx="1154987" cy="276999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해석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716BC6-EC49-4AD8-9B69-124EE6D4D1F7}"/>
              </a:ext>
            </a:extLst>
          </p:cNvPr>
          <p:cNvSpPr/>
          <p:nvPr/>
        </p:nvSpPr>
        <p:spPr>
          <a:xfrm>
            <a:off x="8750107" y="4174526"/>
            <a:ext cx="1899963" cy="24786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8B277F-107E-47AC-8493-FC6A29CE22E9}"/>
              </a:ext>
            </a:extLst>
          </p:cNvPr>
          <p:cNvSpPr/>
          <p:nvPr/>
        </p:nvSpPr>
        <p:spPr>
          <a:xfrm>
            <a:off x="6015318" y="4408689"/>
            <a:ext cx="1389529" cy="22200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552140-83E2-4C54-ACAA-A6AD8E305375}"/>
              </a:ext>
            </a:extLst>
          </p:cNvPr>
          <p:cNvSpPr/>
          <p:nvPr/>
        </p:nvSpPr>
        <p:spPr>
          <a:xfrm>
            <a:off x="9005323" y="4630693"/>
            <a:ext cx="1644747" cy="22200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C5D022-ADFA-49C5-80C0-58B9BBFAE5C4}"/>
              </a:ext>
            </a:extLst>
          </p:cNvPr>
          <p:cNvSpPr/>
          <p:nvPr/>
        </p:nvSpPr>
        <p:spPr>
          <a:xfrm>
            <a:off x="8341934" y="5043735"/>
            <a:ext cx="2568113" cy="247862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B1C37D-0DE4-4806-94B8-31137241F401}"/>
              </a:ext>
            </a:extLst>
          </p:cNvPr>
          <p:cNvSpPr/>
          <p:nvPr/>
        </p:nvSpPr>
        <p:spPr>
          <a:xfrm>
            <a:off x="6015319" y="5482338"/>
            <a:ext cx="1855694" cy="222004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BC703-A0BA-45B2-8F26-D9F28D247F75}"/>
              </a:ext>
            </a:extLst>
          </p:cNvPr>
          <p:cNvSpPr txBox="1"/>
          <p:nvPr/>
        </p:nvSpPr>
        <p:spPr>
          <a:xfrm>
            <a:off x="5685488" y="4130837"/>
            <a:ext cx="55293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많이 언급된 것은 </a:t>
            </a:r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ko-KR" altLang="en-US" sz="1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인프라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순으로 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 시간이 오래 걸리는 것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 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인프라가 부족한 것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부정적인 인식이 대표적임을 알 수 있음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집밥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아파트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주택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주차장을 함께 언급하며 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거주지 근처 충전 공간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니즈를 드러냄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부산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장거리 등 </a:t>
            </a:r>
            <a:r>
              <a:rPr lang="ko-KR" altLang="en-US" sz="1400" dirty="0">
                <a:solidFill>
                  <a:srgbClr val="0049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번의 충전으로 주행할 수 있는 거리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관심이 큼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스트레스</a:t>
            </a: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귀찮다</a:t>
            </a: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힘들다</a:t>
            </a: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구체적인 부정 키워드를 통해 충전에 대한 불만을 유추할 수 있음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완속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급속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슈퍼차저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단자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언급을 통해 충전에 대한 전문적이고 구체적인 고민과 논의가 이루어지고 있음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B50638-3E0D-449D-A410-778A85B679AE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9D581C6-409C-416F-BB52-964C11954FED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21DC8F2-2B19-4DA8-814E-F20A3C349032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BCB258EF-044F-449E-84A1-F5F424CC2E93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5E6AD722-C118-450B-8684-F0737E9943E2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FE8AFB5-3061-49AD-9D16-126CD6A99EC5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868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 및 프로세스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3C718-6AC6-43F5-9E7C-54BD6383FA70}"/>
              </a:ext>
            </a:extLst>
          </p:cNvPr>
          <p:cNvSpPr txBox="1"/>
          <p:nvPr/>
        </p:nvSpPr>
        <p:spPr>
          <a:xfrm>
            <a:off x="1072408" y="1217682"/>
            <a:ext cx="148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4EC63F-349E-4C1C-B6D3-9AE59BE3D75D}"/>
              </a:ext>
            </a:extLst>
          </p:cNvPr>
          <p:cNvSpPr txBox="1"/>
          <p:nvPr/>
        </p:nvSpPr>
        <p:spPr>
          <a:xfrm>
            <a:off x="243824" y="3263803"/>
            <a:ext cx="5593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전기차 수요가 증가함에 따라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국내의 전기차 인식 파악에 대한 필요성 대두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국제사회의 온실가스 감축 움직임에 발맞추어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무공해차량인 전기차의 국내 보급 가속화 방안 필요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3" name="그래픽 22" descr="갈매기형 화살표 윤곽선">
            <a:extLst>
              <a:ext uri="{FF2B5EF4-FFF2-40B4-BE49-F238E27FC236}">
                <a16:creationId xmlns:a16="http://schemas.microsoft.com/office/drawing/2014/main" id="{A45387A1-57A9-4C96-AA99-8D9F206D6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50024"/>
            <a:ext cx="793376" cy="793376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70EA6F3-02A5-4F0C-96FC-69765BE872B7}"/>
              </a:ext>
            </a:extLst>
          </p:cNvPr>
          <p:cNvSpPr/>
          <p:nvPr/>
        </p:nvSpPr>
        <p:spPr>
          <a:xfrm>
            <a:off x="6888985" y="2238765"/>
            <a:ext cx="4483866" cy="154266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238A07-9589-4D42-97D2-75A2B456E3B8}"/>
              </a:ext>
            </a:extLst>
          </p:cNvPr>
          <p:cNvSpPr txBox="1"/>
          <p:nvPr/>
        </p:nvSpPr>
        <p:spPr>
          <a:xfrm>
            <a:off x="8415338" y="2571097"/>
            <a:ext cx="27622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키워드를 파악하여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전기차와 관련한 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국내의 주요 관심사항 파악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DE9C27-8D26-4BC2-9018-B0FE5D0CFE78}"/>
              </a:ext>
            </a:extLst>
          </p:cNvPr>
          <p:cNvCxnSpPr>
            <a:cxnSpLocks/>
          </p:cNvCxnSpPr>
          <p:nvPr/>
        </p:nvCxnSpPr>
        <p:spPr>
          <a:xfrm>
            <a:off x="8220075" y="2442010"/>
            <a:ext cx="0" cy="11815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148B595-3D7F-4882-A169-D71A6FEBEAE0}"/>
              </a:ext>
            </a:extLst>
          </p:cNvPr>
          <p:cNvSpPr/>
          <p:nvPr/>
        </p:nvSpPr>
        <p:spPr>
          <a:xfrm>
            <a:off x="6888985" y="4130105"/>
            <a:ext cx="4483866" cy="154266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3C3B70-2566-4EDF-BEA8-570883A0EBA0}"/>
              </a:ext>
            </a:extLst>
          </p:cNvPr>
          <p:cNvSpPr txBox="1"/>
          <p:nvPr/>
        </p:nvSpPr>
        <p:spPr>
          <a:xfrm>
            <a:off x="8415338" y="4333350"/>
            <a:ext cx="27622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시간의 흐름에 따른 인식 및 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 변화를 조사하여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전반적 인식 트렌드 파악 및 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활성화 방안 도출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953DF43-B574-4825-90DA-D563E3E70AFC}"/>
              </a:ext>
            </a:extLst>
          </p:cNvPr>
          <p:cNvCxnSpPr>
            <a:cxnSpLocks/>
          </p:cNvCxnSpPr>
          <p:nvPr/>
        </p:nvCxnSpPr>
        <p:spPr>
          <a:xfrm>
            <a:off x="8220075" y="4333350"/>
            <a:ext cx="0" cy="118150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래픽 47" descr="좋은 아이디어 단색으로 채워진">
            <a:extLst>
              <a:ext uri="{FF2B5EF4-FFF2-40B4-BE49-F238E27FC236}">
                <a16:creationId xmlns:a16="http://schemas.microsoft.com/office/drawing/2014/main" id="{8025A764-A471-4C7B-BEAA-1D91C0098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2556" y="2549508"/>
            <a:ext cx="914400" cy="914400"/>
          </a:xfrm>
          <a:prstGeom prst="rect">
            <a:avLst/>
          </a:prstGeom>
        </p:spPr>
      </p:pic>
      <p:pic>
        <p:nvPicPr>
          <p:cNvPr id="59" name="그래픽 58" descr="원형 차트가 있는 프레젠테이션 단색으로 채워진">
            <a:extLst>
              <a:ext uri="{FF2B5EF4-FFF2-40B4-BE49-F238E27FC236}">
                <a16:creationId xmlns:a16="http://schemas.microsoft.com/office/drawing/2014/main" id="{91744223-4862-4500-989A-990CFDA48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2556" y="4444235"/>
            <a:ext cx="914400" cy="9144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35F36C-445C-440A-927B-5F03493580A4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8A3E064-BBE1-4848-BA2B-CDF82C8758A8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2505F01-D701-4DCA-B05A-DA7F28DD4869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30" name="직각 삼각형 29">
                <a:extLst>
                  <a:ext uri="{FF2B5EF4-FFF2-40B4-BE49-F238E27FC236}">
                    <a16:creationId xmlns:a16="http://schemas.microsoft.com/office/drawing/2014/main" id="{3094CDC6-25E6-4436-A085-1BE69E50D799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D2BEB01A-54FD-46B0-ACBA-B440A9FCDBB2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9E1B0A2-DBE4-4B02-8A5B-EB9922F580B3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3036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1378C3-8EF1-4468-A694-B37678C5DDBE}"/>
              </a:ext>
            </a:extLst>
          </p:cNvPr>
          <p:cNvSpPr/>
          <p:nvPr/>
        </p:nvSpPr>
        <p:spPr>
          <a:xfrm>
            <a:off x="1614346" y="2956830"/>
            <a:ext cx="3033885" cy="532607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 문장에서 명사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C85B32-F5D8-4951-936A-3C74E86F1D21}"/>
              </a:ext>
            </a:extLst>
          </p:cNvPr>
          <p:cNvSpPr txBox="1"/>
          <p:nvPr/>
        </p:nvSpPr>
        <p:spPr>
          <a:xfrm>
            <a:off x="1072407" y="1712551"/>
            <a:ext cx="4288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*n-gram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n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연속적인 단어 나열을 의미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3A3699-F7EC-4BB2-AA72-74F0E023CA17}"/>
              </a:ext>
            </a:extLst>
          </p:cNvPr>
          <p:cNvSpPr txBox="1"/>
          <p:nvPr/>
        </p:nvSpPr>
        <p:spPr>
          <a:xfrm>
            <a:off x="1624954" y="3804458"/>
            <a:ext cx="3044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내부 공간이 넓어서 좋아요</a:t>
            </a:r>
            <a:endParaRPr lang="ko-KR" altLang="en-US" sz="1400" dirty="0">
              <a:solidFill>
                <a:srgbClr val="40404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60720B-FA5A-4557-86AB-98A4C7661842}"/>
              </a:ext>
            </a:extLst>
          </p:cNvPr>
          <p:cNvSpPr txBox="1"/>
          <p:nvPr/>
        </p:nvSpPr>
        <p:spPr>
          <a:xfrm>
            <a:off x="4926628" y="3903852"/>
            <a:ext cx="2391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내부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(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넓다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</a:p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넓다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좋다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pic>
        <p:nvPicPr>
          <p:cNvPr id="22" name="그래픽 21" descr="오른쪽 화살표 윤곽선">
            <a:extLst>
              <a:ext uri="{FF2B5EF4-FFF2-40B4-BE49-F238E27FC236}">
                <a16:creationId xmlns:a16="http://schemas.microsoft.com/office/drawing/2014/main" id="{6E06FDA0-8EE5-4408-A1BC-0045A6256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3167" y="4057285"/>
            <a:ext cx="347251" cy="41436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68D2B45-70EE-476C-8911-CAD86B6D6DA8}"/>
              </a:ext>
            </a:extLst>
          </p:cNvPr>
          <p:cNvSpPr txBox="1"/>
          <p:nvPr/>
        </p:nvSpPr>
        <p:spPr>
          <a:xfrm>
            <a:off x="1975835" y="4119479"/>
            <a:ext cx="2555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내부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공간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넓다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좋다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400" dirty="0">
              <a:solidFill>
                <a:srgbClr val="40404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758AAF-1EA9-4E6A-BBCC-F215D71028FB}"/>
              </a:ext>
            </a:extLst>
          </p:cNvPr>
          <p:cNvSpPr txBox="1"/>
          <p:nvPr/>
        </p:nvSpPr>
        <p:spPr>
          <a:xfrm>
            <a:off x="4928706" y="5053414"/>
            <a:ext cx="2391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충전소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(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충전소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없다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</a:p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없다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사다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5922A74-44CC-474A-B685-623F069FCA46}"/>
              </a:ext>
            </a:extLst>
          </p:cNvPr>
          <p:cNvSpPr txBox="1"/>
          <p:nvPr/>
        </p:nvSpPr>
        <p:spPr>
          <a:xfrm>
            <a:off x="8775438" y="4109582"/>
            <a:ext cx="2391783" cy="861774"/>
          </a:xfrm>
          <a:prstGeom prst="rect">
            <a:avLst/>
          </a:prstGeom>
          <a:solidFill>
            <a:srgbClr val="00498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긍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부정 문장별로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빈도 순으로 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2-gram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163141-6D56-43AF-B676-17678B72102F}"/>
              </a:ext>
            </a:extLst>
          </p:cNvPr>
          <p:cNvSpPr/>
          <p:nvPr/>
        </p:nvSpPr>
        <p:spPr>
          <a:xfrm>
            <a:off x="1603738" y="2947444"/>
            <a:ext cx="3044495" cy="3089292"/>
          </a:xfrm>
          <a:prstGeom prst="rect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0E74F3-A0D1-4A69-B846-4B72F6A60527}"/>
              </a:ext>
            </a:extLst>
          </p:cNvPr>
          <p:cNvSpPr txBox="1"/>
          <p:nvPr/>
        </p:nvSpPr>
        <p:spPr>
          <a:xfrm>
            <a:off x="1624954" y="4972351"/>
            <a:ext cx="3044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집에 충전소 없으면 사지 마세요</a:t>
            </a:r>
            <a:endParaRPr lang="ko-KR" altLang="en-US" sz="1400" dirty="0">
              <a:solidFill>
                <a:srgbClr val="40404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7A08232-16BA-4D5E-A753-659238280BCC}"/>
              </a:ext>
            </a:extLst>
          </p:cNvPr>
          <p:cNvSpPr txBox="1"/>
          <p:nvPr/>
        </p:nvSpPr>
        <p:spPr>
          <a:xfrm>
            <a:off x="1857000" y="5315024"/>
            <a:ext cx="2674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충전소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없다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사다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400" dirty="0">
              <a:solidFill>
                <a:srgbClr val="404040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703A461-1A5E-4173-B5F1-2AEF9E36B104}"/>
              </a:ext>
            </a:extLst>
          </p:cNvPr>
          <p:cNvSpPr/>
          <p:nvPr/>
        </p:nvSpPr>
        <p:spPr>
          <a:xfrm>
            <a:off x="4905410" y="2966217"/>
            <a:ext cx="2381180" cy="523220"/>
          </a:xfrm>
          <a:prstGeom prst="rect">
            <a:avLst/>
          </a:prstGeom>
          <a:solidFill>
            <a:srgbClr val="0049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Bigram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(2-gram)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7019A81-DC97-4D1E-B430-3A29152604CC}"/>
              </a:ext>
            </a:extLst>
          </p:cNvPr>
          <p:cNvSpPr/>
          <p:nvPr/>
        </p:nvSpPr>
        <p:spPr>
          <a:xfrm>
            <a:off x="4905412" y="2956830"/>
            <a:ext cx="2391784" cy="3079905"/>
          </a:xfrm>
          <a:prstGeom prst="rect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래픽 84" descr="갈매기형 화살표 윤곽선">
            <a:extLst>
              <a:ext uri="{FF2B5EF4-FFF2-40B4-BE49-F238E27FC236}">
                <a16:creationId xmlns:a16="http://schemas.microsoft.com/office/drawing/2014/main" id="{665ACFFF-F63F-49AE-AC22-4464DCB75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0664" y="4160214"/>
            <a:ext cx="758725" cy="758725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FCAF3FE2-D003-4232-BE96-DB041628BCE2}"/>
              </a:ext>
            </a:extLst>
          </p:cNvPr>
          <p:cNvSpPr/>
          <p:nvPr/>
        </p:nvSpPr>
        <p:spPr>
          <a:xfrm>
            <a:off x="4578859" y="2077445"/>
            <a:ext cx="1650491" cy="24365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래픽 26" descr="오른쪽 화살표 윤곽선">
            <a:extLst>
              <a:ext uri="{FF2B5EF4-FFF2-40B4-BE49-F238E27FC236}">
                <a16:creationId xmlns:a16="http://schemas.microsoft.com/office/drawing/2014/main" id="{F32DD9C3-018B-4626-8787-AD35F627A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3166" y="5261731"/>
            <a:ext cx="347251" cy="4143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E3B3E7-4F13-4C88-9A23-534E95E1B0BE}"/>
              </a:ext>
            </a:extLst>
          </p:cNvPr>
          <p:cNvSpPr txBox="1"/>
          <p:nvPr/>
        </p:nvSpPr>
        <p:spPr>
          <a:xfrm>
            <a:off x="1062807" y="1298252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 분석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(Sentiment Analysis)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n-gram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5888F22-059B-4F82-BEF0-0FD54F466EA7}"/>
              </a:ext>
            </a:extLst>
          </p:cNvPr>
          <p:cNvSpPr txBox="1"/>
          <p:nvPr/>
        </p:nvSpPr>
        <p:spPr>
          <a:xfrm>
            <a:off x="1154367" y="2060492"/>
            <a:ext cx="8474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단순히 한 단어의 빈도가 아닌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함께 자주 쓰이는 명사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명사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명사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형용사의 쌍을 파악하여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 데이터에 구체적으로 접근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유의미한 인사이트를 도출하고자 사용 </a:t>
            </a:r>
            <a:endParaRPr lang="en-US" altLang="ko-KR" sz="14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25F6189-2692-449E-A818-D8B9209A4EC3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B1E561-7610-4CEE-A225-FB0A9DCCEF6F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49F391F-5055-46A0-B096-EA23B5F818D0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34D44CF5-ED28-45FE-8767-0091CFE5FF21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A5A5FE1D-FA06-406C-A8DE-C8C8C82EFD73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EFF7818-9FBB-44D5-9C13-EE7ACA7CDDB5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9852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9B2654-106F-4303-8D2A-020106116EDD}"/>
              </a:ext>
            </a:extLst>
          </p:cNvPr>
          <p:cNvSpPr/>
          <p:nvPr/>
        </p:nvSpPr>
        <p:spPr>
          <a:xfrm>
            <a:off x="8815467" y="5168043"/>
            <a:ext cx="2049757" cy="31171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093BA76-357B-41ED-8747-6492D936F52B}"/>
              </a:ext>
            </a:extLst>
          </p:cNvPr>
          <p:cNvSpPr/>
          <p:nvPr/>
        </p:nvSpPr>
        <p:spPr>
          <a:xfrm>
            <a:off x="8901722" y="3474733"/>
            <a:ext cx="1255290" cy="31171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788C15-AC52-4018-87FD-906BBC9ADB6A}"/>
              </a:ext>
            </a:extLst>
          </p:cNvPr>
          <p:cNvSpPr/>
          <p:nvPr/>
        </p:nvSpPr>
        <p:spPr>
          <a:xfrm>
            <a:off x="8901722" y="4224845"/>
            <a:ext cx="1371831" cy="31171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17178D9-D11B-41BE-AEE7-197519CD7146}"/>
              </a:ext>
            </a:extLst>
          </p:cNvPr>
          <p:cNvSpPr/>
          <p:nvPr/>
        </p:nvSpPr>
        <p:spPr>
          <a:xfrm>
            <a:off x="734748" y="3765797"/>
            <a:ext cx="1669314" cy="305012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06DEA11-03F0-4EEB-822B-BDCE6B3DD704}"/>
              </a:ext>
            </a:extLst>
          </p:cNvPr>
          <p:cNvSpPr/>
          <p:nvPr/>
        </p:nvSpPr>
        <p:spPr>
          <a:xfrm>
            <a:off x="677803" y="5486297"/>
            <a:ext cx="2288793" cy="28967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내용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4BC8DF-7A78-4543-B197-DB81EB9B0B35}"/>
              </a:ext>
            </a:extLst>
          </p:cNvPr>
          <p:cNvGraphicFramePr>
            <a:graphicFrameLocks noGrp="1"/>
          </p:cNvGraphicFramePr>
          <p:nvPr/>
        </p:nvGraphicFramePr>
        <p:xfrm>
          <a:off x="4149652" y="1339390"/>
          <a:ext cx="3887724" cy="5142108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943862">
                  <a:extLst>
                    <a:ext uri="{9D8B030D-6E8A-4147-A177-3AD203B41FA5}">
                      <a16:colId xmlns:a16="http://schemas.microsoft.com/office/drawing/2014/main" val="2434631112"/>
                    </a:ext>
                  </a:extLst>
                </a:gridCol>
                <a:gridCol w="1943862">
                  <a:extLst>
                    <a:ext uri="{9D8B030D-6E8A-4147-A177-3AD203B41FA5}">
                      <a16:colId xmlns:a16="http://schemas.microsoft.com/office/drawing/2014/main" val="3435148877"/>
                    </a:ext>
                  </a:extLst>
                </a:gridCol>
              </a:tblGrid>
              <a:tr h="33363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solidFill>
                            <a:srgbClr val="40404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긍정 문장</a:t>
                      </a:r>
                      <a:endParaRPr lang="ko-KR" altLang="en-US" sz="2800" dirty="0">
                        <a:solidFill>
                          <a:srgbClr val="40404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solidFill>
                            <a:srgbClr val="40404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부정 문장</a:t>
                      </a:r>
                      <a:endParaRPr lang="ko-KR" altLang="en-US" sz="2800" dirty="0">
                        <a:solidFill>
                          <a:srgbClr val="40404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 anchor="ctr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382405"/>
                  </a:ext>
                </a:extLst>
              </a:tr>
              <a:tr h="3182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자율 주행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자율 주행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209270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주행 가능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 시간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483333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좋다 정보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solidFill>
                      <a:srgbClr val="00498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전기 충전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111804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테슬라 모델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solidFill>
                      <a:srgbClr val="00498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주행 가능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464967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승차감 좋다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solidFill>
                      <a:srgbClr val="00498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 </a:t>
                      </a:r>
                      <a:r>
                        <a:rPr lang="ko-KR" altLang="en-US" sz="1200" b="0" u="none" strike="noStrike" dirty="0" err="1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058310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 시간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충전 인프라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910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시내 주행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solidFill>
                      <a:srgbClr val="00498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배터리 교체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58297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연비 좋다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solidFill>
                      <a:srgbClr val="00498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현대 기아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60932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고속 도로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배터리 문제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53191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 가능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고속 도로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167227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디자인 좋다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solidFill>
                      <a:srgbClr val="00498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가격 비싸다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943022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니로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EV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solidFill>
                      <a:srgbClr val="00498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배터리 수명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090656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코나 </a:t>
                      </a: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EV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solidFill>
                      <a:srgbClr val="00498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충전 속도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79058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KM 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정도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solidFill>
                      <a:srgbClr val="00498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환경 오염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94070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가능 거리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solidFill>
                      <a:srgbClr val="00498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유령 가속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71635"/>
                  </a:ext>
                </a:extLst>
              </a:tr>
              <a:tr h="299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40404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전기 충전</a:t>
                      </a:r>
                      <a:endParaRPr lang="ko-KR" altLang="en-US" sz="2400" dirty="0">
                        <a:solidFill>
                          <a:srgbClr val="40404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주행거리 짧다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5067" marR="55067" marT="55067" marB="55067">
                    <a:lnL w="12700" cap="flat" cmpd="sng" algn="ctr">
                      <a:noFill/>
                      <a:prstDash val="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3861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884AFDB-E19D-44F0-B9C5-D99E8256E289}"/>
              </a:ext>
            </a:extLst>
          </p:cNvPr>
          <p:cNvSpPr txBox="1"/>
          <p:nvPr/>
        </p:nvSpPr>
        <p:spPr>
          <a:xfrm>
            <a:off x="5417045" y="892293"/>
            <a:ext cx="135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2-grams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8F297B-6C05-4F00-9EC2-AA8127FB2F3D}"/>
              </a:ext>
            </a:extLst>
          </p:cNvPr>
          <p:cNvSpPr/>
          <p:nvPr/>
        </p:nvSpPr>
        <p:spPr>
          <a:xfrm>
            <a:off x="8555394" y="3135085"/>
            <a:ext cx="3089579" cy="3340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45DCFF-33A4-4BC2-9871-64BD722EFCEC}"/>
              </a:ext>
            </a:extLst>
          </p:cNvPr>
          <p:cNvSpPr/>
          <p:nvPr/>
        </p:nvSpPr>
        <p:spPr>
          <a:xfrm>
            <a:off x="525927" y="3135086"/>
            <a:ext cx="3089579" cy="3340359"/>
          </a:xfrm>
          <a:prstGeom prst="rect">
            <a:avLst/>
          </a:prstGeom>
          <a:noFill/>
          <a:ln w="3810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10A982-81D6-4F70-B5DA-B577A5CD201F}"/>
              </a:ext>
            </a:extLst>
          </p:cNvPr>
          <p:cNvSpPr txBox="1"/>
          <p:nvPr/>
        </p:nvSpPr>
        <p:spPr>
          <a:xfrm>
            <a:off x="8550083" y="6122705"/>
            <a:ext cx="3068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**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유령 가속 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현대 </a:t>
            </a:r>
            <a:r>
              <a:rPr lang="ko-KR" altLang="en-US" sz="14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아이오닉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이상 현상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A6980B-0515-42AC-9754-AF9D1B69950E}"/>
              </a:ext>
            </a:extLst>
          </p:cNvPr>
          <p:cNvSpPr txBox="1"/>
          <p:nvPr/>
        </p:nvSpPr>
        <p:spPr>
          <a:xfrm>
            <a:off x="554341" y="3494066"/>
            <a:ext cx="308957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만족하는 부분 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승차감</a:t>
            </a:r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연비</a:t>
            </a:r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</a:t>
            </a:r>
            <a:endParaRPr lang="en-US" altLang="ko-KR" sz="16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차종 언급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테슬라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시리즈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6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니로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EV,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코나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외 키워드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시내 주행</a:t>
            </a:r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주행 가능 거리에 대한 긍정적 평가</a:t>
            </a:r>
            <a:endParaRPr lang="en-US" altLang="ko-KR" sz="16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2" name="그래픽 51" descr="엄지척 기호 단색으로 채워진">
            <a:extLst>
              <a:ext uri="{FF2B5EF4-FFF2-40B4-BE49-F238E27FC236}">
                <a16:creationId xmlns:a16="http://schemas.microsoft.com/office/drawing/2014/main" id="{42BCC45B-5973-48D2-9819-ED11FA9B0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0478" y="1710397"/>
            <a:ext cx="914400" cy="914400"/>
          </a:xfrm>
          <a:prstGeom prst="rect">
            <a:avLst/>
          </a:prstGeom>
        </p:spPr>
      </p:pic>
      <p:pic>
        <p:nvPicPr>
          <p:cNvPr id="55" name="그래픽 54" descr="엄지손가락 내리기 단색으로 채워진">
            <a:extLst>
              <a:ext uri="{FF2B5EF4-FFF2-40B4-BE49-F238E27FC236}">
                <a16:creationId xmlns:a16="http://schemas.microsoft.com/office/drawing/2014/main" id="{2CF4FE71-53C0-425A-8ACE-76490AFB5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7122" y="171039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DB4D76-2482-4C6D-A8B3-C8DFF6776ED0}"/>
              </a:ext>
            </a:extLst>
          </p:cNvPr>
          <p:cNvSpPr txBox="1"/>
          <p:nvPr/>
        </p:nvSpPr>
        <p:spPr>
          <a:xfrm>
            <a:off x="8612222" y="3474733"/>
            <a:ext cx="308957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 관련 불만</a:t>
            </a:r>
            <a:endParaRPr lang="en-US" altLang="ko-KR" sz="16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인프라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충전 속도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배터리 관련 불만</a:t>
            </a:r>
            <a:endParaRPr lang="en-US" altLang="ko-KR" sz="16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배터리 교체</a:t>
            </a: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수명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 </a:t>
            </a: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외 불만</a:t>
            </a:r>
            <a:endParaRPr lang="en-US" altLang="ko-KR" sz="16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비싼 가격</a:t>
            </a:r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짧은 주행거리</a:t>
            </a:r>
            <a:endParaRPr lang="en-US" altLang="ko-KR" sz="16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09BB8E-F1B1-4086-84D7-EA3CA4326288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D6A864-3D24-433A-9ABD-DAA780D7444E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96D2E17-31E8-4E49-BFD6-D853A568A18F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AE43E810-B10F-494D-8C31-BF68CB78B5B7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각 삼각형 26">
                <a:extLst>
                  <a:ext uri="{FF2B5EF4-FFF2-40B4-BE49-F238E27FC236}">
                    <a16:creationId xmlns:a16="http://schemas.microsoft.com/office/drawing/2014/main" id="{8252DB76-2412-45E3-8663-EB4EAC4626C2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29E7955-B0F5-4506-84A9-CC4BAB3788C2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4044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A12465-5425-45EA-A8D3-D478A92C3EC6}"/>
              </a:ext>
            </a:extLst>
          </p:cNvPr>
          <p:cNvSpPr/>
          <p:nvPr/>
        </p:nvSpPr>
        <p:spPr>
          <a:xfrm>
            <a:off x="5800152" y="2487304"/>
            <a:ext cx="3823241" cy="30777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3FA76C-95BA-46CB-A2F2-AD039C347E7C}"/>
              </a:ext>
            </a:extLst>
          </p:cNvPr>
          <p:cNvSpPr/>
          <p:nvPr/>
        </p:nvSpPr>
        <p:spPr>
          <a:xfrm>
            <a:off x="4564679" y="1778302"/>
            <a:ext cx="1818366" cy="30777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 활성화 방안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5A1262-EB00-4E58-9689-A00F65BBD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57"/>
          <a:stretch/>
        </p:blipFill>
        <p:spPr>
          <a:xfrm>
            <a:off x="1975963" y="3193352"/>
            <a:ext cx="998897" cy="278995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190BD9-B691-41AC-85EF-0D0DB3ABDEA5}"/>
              </a:ext>
            </a:extLst>
          </p:cNvPr>
          <p:cNvSpPr/>
          <p:nvPr/>
        </p:nvSpPr>
        <p:spPr>
          <a:xfrm>
            <a:off x="2636795" y="3375494"/>
            <a:ext cx="295137" cy="26078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03ED49-B4E4-4E55-B18A-4B7C0B6BE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4"/>
          <a:stretch/>
        </p:blipFill>
        <p:spPr>
          <a:xfrm>
            <a:off x="4389256" y="3151675"/>
            <a:ext cx="2091708" cy="31629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F9D88A-7AD8-4EED-A55D-F84CE1DB535A}"/>
              </a:ext>
            </a:extLst>
          </p:cNvPr>
          <p:cNvSpPr txBox="1"/>
          <p:nvPr/>
        </p:nvSpPr>
        <p:spPr>
          <a:xfrm>
            <a:off x="1348068" y="2137085"/>
            <a:ext cx="102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작성자의 지역을 추출한 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각각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울산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매핑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EA7FC7-3C86-4368-80B0-16D57EB5C451}"/>
              </a:ext>
            </a:extLst>
          </p:cNvPr>
          <p:cNvSpPr/>
          <p:nvPr/>
        </p:nvSpPr>
        <p:spPr>
          <a:xfrm>
            <a:off x="6106392" y="3151674"/>
            <a:ext cx="374572" cy="31629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3B0436C-750C-460D-986C-D74BC76479C6}"/>
              </a:ext>
            </a:extLst>
          </p:cNvPr>
          <p:cNvSpPr/>
          <p:nvPr/>
        </p:nvSpPr>
        <p:spPr>
          <a:xfrm>
            <a:off x="3333979" y="4356426"/>
            <a:ext cx="683581" cy="50501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6414E80-1D94-40A4-BD2F-253CBF958AC0}"/>
              </a:ext>
            </a:extLst>
          </p:cNvPr>
          <p:cNvSpPr/>
          <p:nvPr/>
        </p:nvSpPr>
        <p:spPr>
          <a:xfrm>
            <a:off x="7003329" y="4335824"/>
            <a:ext cx="683581" cy="50501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0B8FC7-2580-48EB-A294-F8C8666C92FD}"/>
              </a:ext>
            </a:extLst>
          </p:cNvPr>
          <p:cNvSpPr txBox="1"/>
          <p:nvPr/>
        </p:nvSpPr>
        <p:spPr>
          <a:xfrm>
            <a:off x="1348067" y="2490490"/>
            <a:ext cx="1021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인프라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키워드로 추출해 낸 데이터를 확인해 본 결과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충전소 인프라에 대해 관심이 많은 지역인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기준으로 분석 진행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BF0637-F703-43D0-9E13-BE0C127F44B1}"/>
              </a:ext>
            </a:extLst>
          </p:cNvPr>
          <p:cNvSpPr txBox="1"/>
          <p:nvPr/>
        </p:nvSpPr>
        <p:spPr>
          <a:xfrm>
            <a:off x="1348068" y="1777477"/>
            <a:ext cx="5132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카페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 이름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형식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 |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소유차량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ko-KR" altLang="en-US" sz="14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사는 지역 </a:t>
            </a:r>
            <a:endParaRPr lang="ko-KR" altLang="en-US" sz="1400" b="1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020795F1-DAD7-49CF-9AD1-E9C859F6D9BB}"/>
              </a:ext>
            </a:extLst>
          </p:cNvPr>
          <p:cNvGraphicFramePr>
            <a:graphicFrameLocks noGrp="1"/>
          </p:cNvGraphicFramePr>
          <p:nvPr/>
        </p:nvGraphicFramePr>
        <p:xfrm>
          <a:off x="8053698" y="2931285"/>
          <a:ext cx="1139386" cy="3840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69693">
                  <a:extLst>
                    <a:ext uri="{9D8B030D-6E8A-4147-A177-3AD203B41FA5}">
                      <a16:colId xmlns:a16="http://schemas.microsoft.com/office/drawing/2014/main" val="3787244900"/>
                    </a:ext>
                  </a:extLst>
                </a:gridCol>
                <a:gridCol w="569693">
                  <a:extLst>
                    <a:ext uri="{9D8B030D-6E8A-4147-A177-3AD203B41FA5}">
                      <a16:colId xmlns:a16="http://schemas.microsoft.com/office/drawing/2014/main" val="88647783"/>
                    </a:ext>
                  </a:extLst>
                </a:gridCol>
              </a:tblGrid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57960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5.434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5536605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4.839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445379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4.836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891964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4.830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977584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4.777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152304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4.670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9712369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4.594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836844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4.531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354588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4.507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792691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울산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4.348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999997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4.111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348441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4.095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338991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광주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3.849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4770032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3.300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973624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3.165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55127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2.893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125565"/>
                  </a:ext>
                </a:extLst>
              </a:tr>
              <a:tr h="199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1.638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21620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E30092-0FC6-415B-9CA9-B4BB1CA887FD}"/>
              </a:ext>
            </a:extLst>
          </p:cNvPr>
          <p:cNvSpPr/>
          <p:nvPr/>
        </p:nvSpPr>
        <p:spPr>
          <a:xfrm>
            <a:off x="8062576" y="3285990"/>
            <a:ext cx="1139386" cy="30134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D236B82-911E-4EA0-ACEF-D36F11531E1D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9213CF-8C0A-4DE8-BBD0-E0BDBBAF56A0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1539F07-1745-43A7-9CB0-7D590E47DAED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26C503FB-1535-4855-9356-A3C613B907F2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각 삼각형 34">
                <a:extLst>
                  <a:ext uri="{FF2B5EF4-FFF2-40B4-BE49-F238E27FC236}">
                    <a16:creationId xmlns:a16="http://schemas.microsoft.com/office/drawing/2014/main" id="{AF3B32C0-21B4-44ED-802F-76E700568440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571089C-2040-4510-A6D4-ADE42039F87F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7EFAEB0-4A16-400A-8976-C3087143DEFF}"/>
              </a:ext>
            </a:extLst>
          </p:cNvPr>
          <p:cNvSpPr txBox="1"/>
          <p:nvPr/>
        </p:nvSpPr>
        <p:spPr>
          <a:xfrm>
            <a:off x="1113236" y="1271357"/>
            <a:ext cx="2436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 인프라 문제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630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2347FCD-BC06-419B-B33B-4F158A82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953" y="1838661"/>
            <a:ext cx="3654929" cy="22717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E0F38B3-D502-43FD-B7FB-4783C4A27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"/>
          <a:stretch/>
        </p:blipFill>
        <p:spPr>
          <a:xfrm>
            <a:off x="4224860" y="1838661"/>
            <a:ext cx="3711365" cy="22717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BF0637-F703-43D0-9E13-BE0C127F44B1}"/>
              </a:ext>
            </a:extLst>
          </p:cNvPr>
          <p:cNvSpPr txBox="1"/>
          <p:nvPr/>
        </p:nvSpPr>
        <p:spPr>
          <a:xfrm>
            <a:off x="4240317" y="4110457"/>
            <a:ext cx="3711365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충전소 대비 전기차 개수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자치구별 전기차 등록현황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자치구별 충전소 개수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DC5C9F4-4208-42C4-BAC4-411773D0D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844"/>
          <a:stretch/>
        </p:blipFill>
        <p:spPr>
          <a:xfrm>
            <a:off x="893378" y="2477409"/>
            <a:ext cx="2376809" cy="3266095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6F7F080-C2CB-4D97-9D29-DAF11971828A}"/>
              </a:ext>
            </a:extLst>
          </p:cNvPr>
          <p:cNvSpPr/>
          <p:nvPr/>
        </p:nvSpPr>
        <p:spPr>
          <a:xfrm>
            <a:off x="3413461" y="3759308"/>
            <a:ext cx="683581" cy="50501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A16796-80DE-4798-BB0A-DED9C6EFB0B8}"/>
              </a:ext>
            </a:extLst>
          </p:cNvPr>
          <p:cNvSpPr txBox="1"/>
          <p:nvPr/>
        </p:nvSpPr>
        <p:spPr>
          <a:xfrm>
            <a:off x="8060517" y="4110457"/>
            <a:ext cx="3711365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면적 대비 충전소 개수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자치구별 충전소 개수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자치구별 면적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B2454F-57C7-4C45-8A59-6E80B73C0A15}"/>
              </a:ext>
            </a:extLst>
          </p:cNvPr>
          <p:cNvSpPr txBox="1"/>
          <p:nvPr/>
        </p:nvSpPr>
        <p:spPr>
          <a:xfrm>
            <a:off x="4075048" y="4894265"/>
            <a:ext cx="3905776" cy="555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강남구가 충전소 한 개당 전기차 개수가 가장 많으므로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자치구에 비해 충전소가 부족한 것을 알 수 있음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199182-E7A8-4439-B7F5-12B15E26EBA7}"/>
              </a:ext>
            </a:extLst>
          </p:cNvPr>
          <p:cNvSpPr txBox="1"/>
          <p:nvPr/>
        </p:nvSpPr>
        <p:spPr>
          <a:xfrm>
            <a:off x="8116953" y="4838110"/>
            <a:ext cx="3905776" cy="555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면적당 충전소 개수가 상대적으로 많은 자치구의 경우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인프라가 어느 정도 잘 구축되어 있다는 것을 의미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20B23-C243-45D3-96F4-FB3B25E4E54E}"/>
              </a:ext>
            </a:extLst>
          </p:cNvPr>
          <p:cNvSpPr txBox="1"/>
          <p:nvPr/>
        </p:nvSpPr>
        <p:spPr>
          <a:xfrm>
            <a:off x="4030449" y="5513766"/>
            <a:ext cx="3905776" cy="555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rgbClr val="0049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전기차 개수에 비해 충전소 개수가 상대적으로 부족한</a:t>
            </a:r>
            <a:endParaRPr lang="en-US" altLang="ko-KR" sz="1200" dirty="0">
              <a:solidFill>
                <a:srgbClr val="00498C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0049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강남구의 충전소 인프라 구축을 제안</a:t>
            </a:r>
            <a:endParaRPr lang="ko-KR" altLang="en-US" sz="1200" dirty="0">
              <a:solidFill>
                <a:srgbClr val="0049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492102-4A50-4E01-A6EA-BE0DD9E7D5A3}"/>
              </a:ext>
            </a:extLst>
          </p:cNvPr>
          <p:cNvSpPr txBox="1"/>
          <p:nvPr/>
        </p:nvSpPr>
        <p:spPr>
          <a:xfrm>
            <a:off x="8060517" y="5457831"/>
            <a:ext cx="3905776" cy="555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solidFill>
                  <a:srgbClr val="0049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면적당 충전소 개수가 상대적으로 적은 자치구에 </a:t>
            </a:r>
            <a:endParaRPr lang="en-US" altLang="ko-KR" sz="1200" dirty="0">
              <a:solidFill>
                <a:srgbClr val="0049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00498C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우선적으로 충전소 인프라 구축을 제안</a:t>
            </a:r>
            <a:endParaRPr lang="en-US" altLang="ko-KR" sz="1200" dirty="0">
              <a:solidFill>
                <a:srgbClr val="00498C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EF1387-AFE9-4346-96D5-054B785E36E8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 활성화 방안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B5FD7E7-9C21-4C9E-8939-BBAD1BD27078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480C7D2-CA23-4920-9D96-50ED9364A8B3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120618A-FDF6-4AA8-804E-5049819C7F2A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0E0AA5D9-0283-4263-AF41-B5657A30C481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B492EDA4-2AB5-463B-99A4-766659F49B15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B1F8D27-152A-41CB-9881-7EC1D8032E66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6147440-CCD7-4FFC-8EA0-8B6A636653A4}"/>
              </a:ext>
            </a:extLst>
          </p:cNvPr>
          <p:cNvSpPr txBox="1"/>
          <p:nvPr/>
        </p:nvSpPr>
        <p:spPr>
          <a:xfrm>
            <a:off x="1113236" y="1271357"/>
            <a:ext cx="2436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 인프라 문제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056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 활성화 방안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41BC6-CB77-4129-B34F-2D5203D81AD4}"/>
              </a:ext>
            </a:extLst>
          </p:cNvPr>
          <p:cNvSpPr txBox="1"/>
          <p:nvPr/>
        </p:nvSpPr>
        <p:spPr>
          <a:xfrm>
            <a:off x="1113236" y="1271357"/>
            <a:ext cx="2436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 인프라 문제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E051CB7-B96F-4397-AD31-1C26EF8F4A2F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3B6BB33-D040-4C36-88EA-CBF7CFB47015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FC91D08-DB31-4F5F-BDC3-979F7E40D845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37" name="직각 삼각형 36">
                <a:extLst>
                  <a:ext uri="{FF2B5EF4-FFF2-40B4-BE49-F238E27FC236}">
                    <a16:creationId xmlns:a16="http://schemas.microsoft.com/office/drawing/2014/main" id="{460A3704-D34C-461D-B634-936D5FA4FF04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각 삼각형 37">
                <a:extLst>
                  <a:ext uri="{FF2B5EF4-FFF2-40B4-BE49-F238E27FC236}">
                    <a16:creationId xmlns:a16="http://schemas.microsoft.com/office/drawing/2014/main" id="{47E9C1F6-633B-4430-968E-260ED42C5533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68E9A0B-0A92-4FC8-B101-C4260F1E2356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295E5E1-85EF-425A-87E1-6E323C930307}"/>
              </a:ext>
            </a:extLst>
          </p:cNvPr>
          <p:cNvSpPr/>
          <p:nvPr/>
        </p:nvSpPr>
        <p:spPr>
          <a:xfrm>
            <a:off x="9320262" y="3122434"/>
            <a:ext cx="1972234" cy="20128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1B8CD8-D9E6-45D1-A937-CE2DF0CAA82B}"/>
              </a:ext>
            </a:extLst>
          </p:cNvPr>
          <p:cNvSpPr/>
          <p:nvPr/>
        </p:nvSpPr>
        <p:spPr>
          <a:xfrm>
            <a:off x="6603958" y="3450464"/>
            <a:ext cx="1792939" cy="18580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4F56AF-52ED-4930-8F9E-BD5F84889908}"/>
              </a:ext>
            </a:extLst>
          </p:cNvPr>
          <p:cNvSpPr/>
          <p:nvPr/>
        </p:nvSpPr>
        <p:spPr>
          <a:xfrm>
            <a:off x="6603958" y="3763017"/>
            <a:ext cx="1981198" cy="18580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F4672-51D3-404F-A402-FF4E6079848F}"/>
              </a:ext>
            </a:extLst>
          </p:cNvPr>
          <p:cNvSpPr txBox="1"/>
          <p:nvPr/>
        </p:nvSpPr>
        <p:spPr>
          <a:xfrm>
            <a:off x="147627" y="5996092"/>
            <a:ext cx="2697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이동형 충전기용 콘센트의 모습 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532A7B-ADBA-4CED-920A-CFD31BAC93C1}"/>
              </a:ext>
            </a:extLst>
          </p:cNvPr>
          <p:cNvSpPr/>
          <p:nvPr/>
        </p:nvSpPr>
        <p:spPr>
          <a:xfrm>
            <a:off x="7706613" y="5611758"/>
            <a:ext cx="3935507" cy="21129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B6E546-2D5B-4282-BDD7-2EBF7C22EB2D}"/>
              </a:ext>
            </a:extLst>
          </p:cNvPr>
          <p:cNvSpPr/>
          <p:nvPr/>
        </p:nvSpPr>
        <p:spPr>
          <a:xfrm>
            <a:off x="6335014" y="5912867"/>
            <a:ext cx="1497108" cy="21129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7FF181-124D-4484-A310-E1E6A2717CFF}"/>
              </a:ext>
            </a:extLst>
          </p:cNvPr>
          <p:cNvSpPr txBox="1"/>
          <p:nvPr/>
        </p:nvSpPr>
        <p:spPr>
          <a:xfrm>
            <a:off x="5971385" y="4189939"/>
            <a:ext cx="5796242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 startAt="2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주차공간이 부족한 국내 상황을 고려하여 </a:t>
            </a:r>
            <a:r>
              <a:rPr lang="ko-KR" altLang="en-US" sz="1400" dirty="0">
                <a:solidFill>
                  <a:srgbClr val="0049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가로등형 급속충전기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수원시가 전국 최초로 가로등형 전기차 급속충전기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말까지 설치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월부터 서울 양천구에서는 가로등형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완속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충전기를 운영하여 긍정적인 성과를 얻었으나 급속 충전에 대한 아쉬움이 있었음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사례를 시작으로 도심에서 빠르게 충전이 가능한 가로등형 전기차 급속충전기를 전국적으로 확대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D9D675-0567-447A-93C3-441F9CBD24E7}"/>
              </a:ext>
            </a:extLst>
          </p:cNvPr>
          <p:cNvSpPr txBox="1"/>
          <p:nvPr/>
        </p:nvSpPr>
        <p:spPr>
          <a:xfrm>
            <a:off x="5971385" y="1714493"/>
            <a:ext cx="5796242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>
                <a:solidFill>
                  <a:srgbClr val="0049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거주지 중심으로 충전 공간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마련하여 충전 인프라 구축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거주인구와 유동인구를 기반으로 충전기 보급전략을 수립해야 하며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 보급된 주차장에 대해서도 추가 수요 검토 필요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과금형 콘센트나 다채널 충전기 등도 의무 충전시설로 인정하는 방안을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검토중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전용 주차면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소유자간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주차공간을 둘러싼 갈등 발생</a:t>
            </a:r>
            <a:endParaRPr lang="en-US" altLang="ko-KR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국내의 아파트형 거주형태를 고려하여 전용 주차면이 필요 없는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이동형 충전기용 콘센트 설치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위주로 충전시설 확대 필요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AACD449-3A37-459D-9A2C-0E4AE821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45" y="1855003"/>
            <a:ext cx="4844080" cy="20423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52A494A-038B-4847-8DC8-2707F1308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78" r="6560"/>
          <a:stretch/>
        </p:blipFill>
        <p:spPr>
          <a:xfrm>
            <a:off x="270933" y="4253497"/>
            <a:ext cx="2697142" cy="1705333"/>
          </a:xfrm>
          <a:prstGeom prst="rect">
            <a:avLst/>
          </a:prstGeom>
        </p:spPr>
      </p:pic>
      <p:pic>
        <p:nvPicPr>
          <p:cNvPr id="3" name="그림 2" descr="텍스트, 건물, 실외, 도로이(가) 표시된 사진&#10;&#10;자동 생성된 설명">
            <a:extLst>
              <a:ext uri="{FF2B5EF4-FFF2-40B4-BE49-F238E27FC236}">
                <a16:creationId xmlns:a16="http://schemas.microsoft.com/office/drawing/2014/main" id="{F5895EFC-AA92-46CE-9463-1AECBDC5D3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5" b="4197"/>
          <a:stretch/>
        </p:blipFill>
        <p:spPr>
          <a:xfrm>
            <a:off x="3040247" y="4253497"/>
            <a:ext cx="2450530" cy="17404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92FE8E-493A-43F9-AA9C-23B859F9E2C8}"/>
              </a:ext>
            </a:extLst>
          </p:cNvPr>
          <p:cNvSpPr txBox="1"/>
          <p:nvPr/>
        </p:nvSpPr>
        <p:spPr>
          <a:xfrm>
            <a:off x="2981785" y="6033657"/>
            <a:ext cx="2697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수원시 가로등형 급속충전기 예상도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609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EE685A-830B-43D9-B997-080EFAFC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35" y="4230021"/>
            <a:ext cx="2225020" cy="16970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 활성화 방안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41BC6-CB77-4129-B34F-2D5203D81AD4}"/>
              </a:ext>
            </a:extLst>
          </p:cNvPr>
          <p:cNvSpPr txBox="1"/>
          <p:nvPr/>
        </p:nvSpPr>
        <p:spPr>
          <a:xfrm>
            <a:off x="1113236" y="1271357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보조금 사업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8C8AB3-C75F-4263-A157-7C6D51568286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3C06CC-A126-4D0A-B293-5B0AA90A917A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B0E9173-8A85-49FD-ADAF-00C71653B0E4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15" name="직각 삼각형 14">
                <a:extLst>
                  <a:ext uri="{FF2B5EF4-FFF2-40B4-BE49-F238E27FC236}">
                    <a16:creationId xmlns:a16="http://schemas.microsoft.com/office/drawing/2014/main" id="{CE4F9705-7B94-4463-A965-75B9CCFBA31E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5FF0DFE3-C4D5-4A84-A39F-7C43B855E600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D3EA720-4A91-4A2C-A834-98CCEDE4496B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6F368A7-7012-46B3-8BE3-34C32388E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8" y="1930555"/>
            <a:ext cx="3398815" cy="17679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6ABB0E-4B54-41D1-B93C-2DA754D0AC59}"/>
              </a:ext>
            </a:extLst>
          </p:cNvPr>
          <p:cNvSpPr/>
          <p:nvPr/>
        </p:nvSpPr>
        <p:spPr>
          <a:xfrm>
            <a:off x="6596536" y="2334794"/>
            <a:ext cx="1991652" cy="251013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EEEB7A-FD57-4A59-AEEE-CCD76BA5F074}"/>
              </a:ext>
            </a:extLst>
          </p:cNvPr>
          <p:cNvSpPr/>
          <p:nvPr/>
        </p:nvSpPr>
        <p:spPr>
          <a:xfrm>
            <a:off x="5965453" y="3757791"/>
            <a:ext cx="1107699" cy="28344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EB5F9C-0A3B-479A-A8E5-A4FC795E1232}"/>
              </a:ext>
            </a:extLst>
          </p:cNvPr>
          <p:cNvSpPr/>
          <p:nvPr/>
        </p:nvSpPr>
        <p:spPr>
          <a:xfrm>
            <a:off x="6648569" y="4093709"/>
            <a:ext cx="658558" cy="28344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46F5D5-8FB1-4186-B178-AEB3CE4C6DF3}"/>
              </a:ext>
            </a:extLst>
          </p:cNvPr>
          <p:cNvSpPr txBox="1"/>
          <p:nvPr/>
        </p:nvSpPr>
        <p:spPr>
          <a:xfrm>
            <a:off x="5238583" y="4764145"/>
            <a:ext cx="6830396" cy="1675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3"/>
              <a:tabLst/>
              <a:defRPr/>
            </a:pPr>
            <a:r>
              <a:rPr lang="ko-KR" altLang="en-US" sz="1400" dirty="0">
                <a:solidFill>
                  <a:srgbClr val="0049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충전사업자에 대한 보조금</a:t>
            </a:r>
            <a:endParaRPr lang="en-US" altLang="ko-KR" sz="1400" dirty="0">
              <a:solidFill>
                <a:srgbClr val="0049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 보조금 혜택만을 취하기 위해 무분별하게 충전소를 설치하는 문제점 발생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보조금 지원 금액을 낮추고 민간 충전 사업자 자격 기준 강화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</a:t>
            </a: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최대한의 이윤을 위해 값싼 충전기를 이용하거나 부실 공사를 진행하는 업체의 존재 우려 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      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추가적으로 설치한 충전소에 이용자가 많을 경우 보조금을 더 지원해주는 해결방안 강구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CA095E2-1440-4208-97B1-FFC05B9B2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187" y="4230022"/>
            <a:ext cx="2440749" cy="171304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F18A82-A9E6-4BC1-A6CB-EA2D42DB2464}"/>
              </a:ext>
            </a:extLst>
          </p:cNvPr>
          <p:cNvSpPr/>
          <p:nvPr/>
        </p:nvSpPr>
        <p:spPr>
          <a:xfrm>
            <a:off x="3319890" y="4714999"/>
            <a:ext cx="557165" cy="520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43329C-ADDA-4876-9F33-AD03C54795F6}"/>
              </a:ext>
            </a:extLst>
          </p:cNvPr>
          <p:cNvSpPr txBox="1"/>
          <p:nvPr/>
        </p:nvSpPr>
        <p:spPr>
          <a:xfrm>
            <a:off x="5238583" y="1584032"/>
            <a:ext cx="6210929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>
                <a:solidFill>
                  <a:srgbClr val="0049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조세 형평성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대한 불만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작년까지 고가 외제차에도 보조금을 지원하여 이에 대한 형평성 논란이 불거짐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올해부터 차량 가격구간별 보조금 차등지급을 실시했지만 여전히 상한가격은 높은 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대중화를 위해서는 저가의 전기차에 대한 보조금에 더 많은 신경을 써야함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FED451-139C-4594-9882-CC169BD9488D}"/>
              </a:ext>
            </a:extLst>
          </p:cNvPr>
          <p:cNvSpPr txBox="1"/>
          <p:nvPr/>
        </p:nvSpPr>
        <p:spPr>
          <a:xfrm>
            <a:off x="5238584" y="3026609"/>
            <a:ext cx="6210929" cy="1675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lang="ko-KR" altLang="en-US" sz="1400" dirty="0">
                <a:solidFill>
                  <a:srgbClr val="0049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사업 프로세스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대한 불만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지자체별로 선정기준이 다르며 금액 규모가 다름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선착순 수급제도</a:t>
            </a: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 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개월 이내에 차량이 출고되지 않을 경우 취소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 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지급에 대한 불확실성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보조금이 상반기 이전 출시된 특정차량에 집중될 가능성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선착순 프로세스 개선 및 지자체별 정책 통일 필요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969264-67DC-4CF0-9EC2-640908C577C2}"/>
              </a:ext>
            </a:extLst>
          </p:cNvPr>
          <p:cNvSpPr txBox="1"/>
          <p:nvPr/>
        </p:nvSpPr>
        <p:spPr>
          <a:xfrm>
            <a:off x="281898" y="5950318"/>
            <a:ext cx="30379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충전기가 실제로 사용이 불가능한 위치에 설치된 사례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3A158E-1AC8-4304-9EBD-0D3302029110}"/>
              </a:ext>
            </a:extLst>
          </p:cNvPr>
          <p:cNvSpPr/>
          <p:nvPr/>
        </p:nvSpPr>
        <p:spPr>
          <a:xfrm>
            <a:off x="1436306" y="4564251"/>
            <a:ext cx="454817" cy="671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95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래픽 28" descr="닫힌 따옴표 단색으로 채워진">
            <a:extLst>
              <a:ext uri="{FF2B5EF4-FFF2-40B4-BE49-F238E27FC236}">
                <a16:creationId xmlns:a16="http://schemas.microsoft.com/office/drawing/2014/main" id="{385B464D-FE52-4052-B187-78293FA01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63429" y="4261336"/>
            <a:ext cx="1099614" cy="10996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 활성화 방안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41BC6-CB77-4129-B34F-2D5203D81AD4}"/>
              </a:ext>
            </a:extLst>
          </p:cNvPr>
          <p:cNvSpPr txBox="1"/>
          <p:nvPr/>
        </p:nvSpPr>
        <p:spPr>
          <a:xfrm>
            <a:off x="1113236" y="1271357"/>
            <a:ext cx="4852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배터리 관련 부정적 인식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8C8AB3-C75F-4263-A157-7C6D51568286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3C06CC-A126-4D0A-B293-5B0AA90A917A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B0E9173-8A85-49FD-ADAF-00C71653B0E4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15" name="직각 삼각형 14">
                <a:extLst>
                  <a:ext uri="{FF2B5EF4-FFF2-40B4-BE49-F238E27FC236}">
                    <a16:creationId xmlns:a16="http://schemas.microsoft.com/office/drawing/2014/main" id="{CE4F9705-7B94-4463-A965-75B9CCFBA31E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5FF0DFE3-C4D5-4A84-A39F-7C43B855E600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D3EA720-4A91-4A2C-A834-98CCEDE4496B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3" name="그래픽 22" descr="닫힌 따옴표 단색으로 채워진">
            <a:extLst>
              <a:ext uri="{FF2B5EF4-FFF2-40B4-BE49-F238E27FC236}">
                <a16:creationId xmlns:a16="http://schemas.microsoft.com/office/drawing/2014/main" id="{91E7F301-1F43-4A7D-942E-628FABDF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2000" y="5231672"/>
            <a:ext cx="890453" cy="8904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1F110B-B4B2-4739-B77D-E64E03D2D231}"/>
              </a:ext>
            </a:extLst>
          </p:cNvPr>
          <p:cNvSpPr txBox="1"/>
          <p:nvPr/>
        </p:nvSpPr>
        <p:spPr>
          <a:xfrm>
            <a:off x="637453" y="4574726"/>
            <a:ext cx="4275000" cy="1353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전기차의 가장 큰 위험성은 배터리 화재임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접촉사고만으로도 배터리전체교환 천만원단위의 수리비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무서운 전기차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아직은 멀었다고 봅니다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.'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배터리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터질까봐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무서운데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93B71C-9D47-4C87-A003-095299321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6" y="2296048"/>
            <a:ext cx="3535986" cy="182895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A92A8D-F4DD-4EBF-887F-81BF47ACD361}"/>
              </a:ext>
            </a:extLst>
          </p:cNvPr>
          <p:cNvSpPr/>
          <p:nvPr/>
        </p:nvSpPr>
        <p:spPr>
          <a:xfrm>
            <a:off x="7256929" y="2877670"/>
            <a:ext cx="1519518" cy="18825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3DF8A0-EEE0-4AEF-8EAF-2B836EBCEA21}"/>
              </a:ext>
            </a:extLst>
          </p:cNvPr>
          <p:cNvSpPr/>
          <p:nvPr/>
        </p:nvSpPr>
        <p:spPr>
          <a:xfrm>
            <a:off x="8870576" y="2532224"/>
            <a:ext cx="1196789" cy="20201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F82FC3-31DD-438F-ADE4-98E246884147}"/>
              </a:ext>
            </a:extLst>
          </p:cNvPr>
          <p:cNvSpPr/>
          <p:nvPr/>
        </p:nvSpPr>
        <p:spPr>
          <a:xfrm>
            <a:off x="7431741" y="5803311"/>
            <a:ext cx="2079812" cy="17033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FED451-139C-4594-9882-CC169BD9488D}"/>
              </a:ext>
            </a:extLst>
          </p:cNvPr>
          <p:cNvSpPr txBox="1"/>
          <p:nvPr/>
        </p:nvSpPr>
        <p:spPr>
          <a:xfrm>
            <a:off x="5343618" y="5009824"/>
            <a:ext cx="6210929" cy="1028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 startAt="2"/>
            </a:pPr>
            <a:r>
              <a:rPr lang="ko-KR" altLang="en-US" sz="1400" dirty="0">
                <a:solidFill>
                  <a:srgbClr val="0049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배터리 기술 개발 지원</a:t>
            </a:r>
            <a:endParaRPr lang="en-US" altLang="ko-KR" sz="1400" dirty="0">
              <a:solidFill>
                <a:srgbClr val="0049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배터리는 전기차의 성능에 직접적인 영향을 미치며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배터리 수명에 대한 관심도 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안정성에 강점이 있는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전고체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배터리 기술 개발 지원 확대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(7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발표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43329C-ADDA-4876-9F33-AD03C54795F6}"/>
              </a:ext>
            </a:extLst>
          </p:cNvPr>
          <p:cNvSpPr txBox="1"/>
          <p:nvPr/>
        </p:nvSpPr>
        <p:spPr>
          <a:xfrm>
            <a:off x="5343618" y="2086892"/>
            <a:ext cx="6848382" cy="264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ko-KR" altLang="en-US" sz="1400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화재</a:t>
            </a:r>
            <a:r>
              <a:rPr lang="en-US" altLang="ko-KR" sz="1400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폭발 등 </a:t>
            </a:r>
            <a:r>
              <a:rPr lang="ko-KR" altLang="en-US" sz="1400" dirty="0">
                <a:solidFill>
                  <a:srgbClr val="0049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배터리에 대한 불안감 해소</a:t>
            </a:r>
            <a:endParaRPr lang="en-US" altLang="ko-KR" sz="1400" dirty="0">
              <a:solidFill>
                <a:srgbClr val="0049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기업에게는 전기차의 성능에 대한 인정 이전에 안전에 대한 신뢰가 요구됨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화재 및 폭발의 원인을 명확하게 규명하여 소비자들의 불안감을 해소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기업은 해당 사실관계를 정확히 전달하고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원인에 대해 빠르고 현명하게 대처하는 자세 필요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삼성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갤럭시노트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전기차∙배터리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사용데이터 </a:t>
            </a:r>
            <a:r>
              <a:rPr lang="ko-KR" altLang="en-US" sz="1400" dirty="0" err="1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수집∙분석∙공개하여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배터리 성능 및 안정성 평가체계 구축 </a:t>
            </a:r>
            <a:endParaRPr lang="en-US" altLang="ko-KR" sz="1400" dirty="0">
              <a:solidFill>
                <a:srgbClr val="0049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          (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. Tesla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는 데이터를 활용하여 차량관리 컨설팅</a:t>
            </a: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배터리 등 서비스 제공</a:t>
            </a:r>
            <a:r>
              <a:rPr lang="en-US" altLang="ko-KR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olidFill>
                  <a:srgbClr val="00498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400" dirty="0">
              <a:solidFill>
                <a:srgbClr val="00498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정부는 전기차 배터리와 관련한 규제를 강화할 필요가 있음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712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EA140DAF-9A51-4244-A267-CF456F80DFB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569D49-62F5-4DDF-9BF4-DF3661E573C5}"/>
              </a:ext>
            </a:extLst>
          </p:cNvPr>
          <p:cNvSpPr txBox="1"/>
          <p:nvPr/>
        </p:nvSpPr>
        <p:spPr>
          <a:xfrm>
            <a:off x="691536" y="1763208"/>
            <a:ext cx="4034410" cy="927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75001-C5DF-4CD2-9AB7-6EC7AEC71501}"/>
              </a:ext>
            </a:extLst>
          </p:cNvPr>
          <p:cNvSpPr txBox="1"/>
          <p:nvPr/>
        </p:nvSpPr>
        <p:spPr>
          <a:xfrm>
            <a:off x="789155" y="2628815"/>
            <a:ext cx="136349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33109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1FFD1B7-568C-4D34-ACCB-69C2480F532B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 및 프로세스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3C718-6AC6-43F5-9E7C-54BD6383FA70}"/>
              </a:ext>
            </a:extLst>
          </p:cNvPr>
          <p:cNvSpPr txBox="1"/>
          <p:nvPr/>
        </p:nvSpPr>
        <p:spPr>
          <a:xfrm>
            <a:off x="1072408" y="1217682"/>
            <a:ext cx="912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프로세스</a:t>
            </a:r>
          </a:p>
        </p:txBody>
      </p:sp>
      <p:sp>
        <p:nvSpPr>
          <p:cNvPr id="13" name="구름 12">
            <a:extLst>
              <a:ext uri="{FF2B5EF4-FFF2-40B4-BE49-F238E27FC236}">
                <a16:creationId xmlns:a16="http://schemas.microsoft.com/office/drawing/2014/main" id="{E8B05A62-6C7A-408F-BB44-8F9C901741AF}"/>
              </a:ext>
            </a:extLst>
          </p:cNvPr>
          <p:cNvSpPr/>
          <p:nvPr/>
        </p:nvSpPr>
        <p:spPr>
          <a:xfrm>
            <a:off x="890252" y="1816806"/>
            <a:ext cx="1972633" cy="923278"/>
          </a:xfrm>
          <a:prstGeom prst="cloud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EE799-4C1C-4778-AEA9-D46A47AF866E}"/>
              </a:ext>
            </a:extLst>
          </p:cNvPr>
          <p:cNvSpPr txBox="1"/>
          <p:nvPr/>
        </p:nvSpPr>
        <p:spPr>
          <a:xfrm>
            <a:off x="1089994" y="2034589"/>
            <a:ext cx="1644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블로그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유튜브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블라인드 사이트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B0D2216-B3BE-48E3-BCCC-E4E6C31ECA69}"/>
              </a:ext>
            </a:extLst>
          </p:cNvPr>
          <p:cNvCxnSpPr>
            <a:cxnSpLocks/>
          </p:cNvCxnSpPr>
          <p:nvPr/>
        </p:nvCxnSpPr>
        <p:spPr>
          <a:xfrm>
            <a:off x="1968890" y="2777012"/>
            <a:ext cx="0" cy="3035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FCD0B1-3FD5-4C9C-A564-BFC521519904}"/>
              </a:ext>
            </a:extLst>
          </p:cNvPr>
          <p:cNvSpPr/>
          <p:nvPr/>
        </p:nvSpPr>
        <p:spPr>
          <a:xfrm>
            <a:off x="1215419" y="3071991"/>
            <a:ext cx="1579799" cy="474957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5F2005-29BF-4034-B6B3-706E6F1957D3}"/>
              </a:ext>
            </a:extLst>
          </p:cNvPr>
          <p:cNvSpPr txBox="1"/>
          <p:nvPr/>
        </p:nvSpPr>
        <p:spPr>
          <a:xfrm>
            <a:off x="1162754" y="3156854"/>
            <a:ext cx="164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원통형 53">
            <a:extLst>
              <a:ext uri="{FF2B5EF4-FFF2-40B4-BE49-F238E27FC236}">
                <a16:creationId xmlns:a16="http://schemas.microsoft.com/office/drawing/2014/main" id="{8301AA8A-B64E-453A-B804-6CB5CD002694}"/>
              </a:ext>
            </a:extLst>
          </p:cNvPr>
          <p:cNvSpPr/>
          <p:nvPr/>
        </p:nvSpPr>
        <p:spPr>
          <a:xfrm>
            <a:off x="1177678" y="3916530"/>
            <a:ext cx="1644174" cy="923278"/>
          </a:xfrm>
          <a:prstGeom prst="can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5A45004-F211-4FE5-8B2A-78FD26D6260A}"/>
              </a:ext>
            </a:extLst>
          </p:cNvPr>
          <p:cNvCxnSpPr>
            <a:cxnSpLocks/>
          </p:cNvCxnSpPr>
          <p:nvPr/>
        </p:nvCxnSpPr>
        <p:spPr>
          <a:xfrm>
            <a:off x="1973131" y="3550545"/>
            <a:ext cx="0" cy="3035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B1802DA-6C1B-474E-A18F-64CD8EB17E20}"/>
              </a:ext>
            </a:extLst>
          </p:cNvPr>
          <p:cNvSpPr txBox="1"/>
          <p:nvPr/>
        </p:nvSpPr>
        <p:spPr>
          <a:xfrm>
            <a:off x="1185461" y="4230361"/>
            <a:ext cx="1644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 데이터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181,874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15D84E3-A39C-4D26-9237-ED69EEC171DE}"/>
              </a:ext>
            </a:extLst>
          </p:cNvPr>
          <p:cNvCxnSpPr>
            <a:cxnSpLocks/>
          </p:cNvCxnSpPr>
          <p:nvPr/>
        </p:nvCxnSpPr>
        <p:spPr>
          <a:xfrm>
            <a:off x="2820757" y="4403191"/>
            <a:ext cx="324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E722DB9-A17B-42CE-A189-187B00009531}"/>
              </a:ext>
            </a:extLst>
          </p:cNvPr>
          <p:cNvSpPr/>
          <p:nvPr/>
        </p:nvSpPr>
        <p:spPr>
          <a:xfrm>
            <a:off x="3145463" y="4167324"/>
            <a:ext cx="1435416" cy="474957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2BD6A0-0260-4E40-8F33-694569A8BE8C}"/>
              </a:ext>
            </a:extLst>
          </p:cNvPr>
          <p:cNvSpPr txBox="1"/>
          <p:nvPr/>
        </p:nvSpPr>
        <p:spPr>
          <a:xfrm>
            <a:off x="3037253" y="4249302"/>
            <a:ext cx="164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 추출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57B57B5-76F1-499F-8784-2FEB7F3C97D3}"/>
              </a:ext>
            </a:extLst>
          </p:cNvPr>
          <p:cNvCxnSpPr>
            <a:cxnSpLocks/>
          </p:cNvCxnSpPr>
          <p:nvPr/>
        </p:nvCxnSpPr>
        <p:spPr>
          <a:xfrm>
            <a:off x="4592091" y="4403190"/>
            <a:ext cx="324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36EF13A-6ACC-44EF-85C4-BFDA74B6538F}"/>
              </a:ext>
            </a:extLst>
          </p:cNvPr>
          <p:cNvSpPr/>
          <p:nvPr/>
        </p:nvSpPr>
        <p:spPr>
          <a:xfrm>
            <a:off x="4917353" y="4074671"/>
            <a:ext cx="1483442" cy="634517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CDB7885-A2AB-4F9D-A4B5-FE11A16EA260}"/>
              </a:ext>
            </a:extLst>
          </p:cNvPr>
          <p:cNvSpPr txBox="1"/>
          <p:nvPr/>
        </p:nvSpPr>
        <p:spPr>
          <a:xfrm>
            <a:off x="4825787" y="4141580"/>
            <a:ext cx="1644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무의미한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명사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형용사 제거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4F2CC08-87E9-4DE7-8EEB-7706592B8F92}"/>
              </a:ext>
            </a:extLst>
          </p:cNvPr>
          <p:cNvSpPr/>
          <p:nvPr/>
        </p:nvSpPr>
        <p:spPr>
          <a:xfrm>
            <a:off x="7064033" y="2740084"/>
            <a:ext cx="1483442" cy="5676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85F2D7-D3FB-4CBA-A6C6-43E59842D3A8}"/>
              </a:ext>
            </a:extLst>
          </p:cNvPr>
          <p:cNvSpPr txBox="1"/>
          <p:nvPr/>
        </p:nvSpPr>
        <p:spPr>
          <a:xfrm>
            <a:off x="6983667" y="2876819"/>
            <a:ext cx="164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LDA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토픽 모델링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CBCDCFD-E5CE-4B4B-9483-D792D02C7826}"/>
              </a:ext>
            </a:extLst>
          </p:cNvPr>
          <p:cNvCxnSpPr>
            <a:cxnSpLocks/>
          </p:cNvCxnSpPr>
          <p:nvPr/>
        </p:nvCxnSpPr>
        <p:spPr>
          <a:xfrm>
            <a:off x="5665429" y="4709188"/>
            <a:ext cx="0" cy="422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원통형 69">
            <a:extLst>
              <a:ext uri="{FF2B5EF4-FFF2-40B4-BE49-F238E27FC236}">
                <a16:creationId xmlns:a16="http://schemas.microsoft.com/office/drawing/2014/main" id="{DA271965-68B9-4523-95E9-C914F0F47450}"/>
              </a:ext>
            </a:extLst>
          </p:cNvPr>
          <p:cNvSpPr/>
          <p:nvPr/>
        </p:nvSpPr>
        <p:spPr>
          <a:xfrm>
            <a:off x="4843342" y="5187517"/>
            <a:ext cx="1644174" cy="923278"/>
          </a:xfrm>
          <a:prstGeom prst="can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9C4F4CE-C9FD-4F6E-BFE2-93EA3C6C0119}"/>
              </a:ext>
            </a:extLst>
          </p:cNvPr>
          <p:cNvSpPr txBox="1"/>
          <p:nvPr/>
        </p:nvSpPr>
        <p:spPr>
          <a:xfrm>
            <a:off x="4844769" y="5485335"/>
            <a:ext cx="1644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유튜브 리뷰 데이터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93,760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C9CC06F-58C0-4555-B24E-C91725C03A37}"/>
              </a:ext>
            </a:extLst>
          </p:cNvPr>
          <p:cNvCxnSpPr>
            <a:cxnSpLocks/>
          </p:cNvCxnSpPr>
          <p:nvPr/>
        </p:nvCxnSpPr>
        <p:spPr>
          <a:xfrm>
            <a:off x="6481161" y="5658164"/>
            <a:ext cx="3247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7452BED-6552-49FE-97BE-3EE16D79AD16}"/>
              </a:ext>
            </a:extLst>
          </p:cNvPr>
          <p:cNvSpPr/>
          <p:nvPr/>
        </p:nvSpPr>
        <p:spPr>
          <a:xfrm>
            <a:off x="6805866" y="5387677"/>
            <a:ext cx="1175159" cy="549854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B73612-DF65-444C-BE1D-1723E87CC3AB}"/>
              </a:ext>
            </a:extLst>
          </p:cNvPr>
          <p:cNvSpPr txBox="1"/>
          <p:nvPr/>
        </p:nvSpPr>
        <p:spPr>
          <a:xfrm>
            <a:off x="6563147" y="5513023"/>
            <a:ext cx="164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감성분석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3544F39-08FF-4E00-8893-978EC8332755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8540539" y="3049092"/>
            <a:ext cx="657888" cy="382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859CBDA-B57E-47A8-9BC1-CA7D5BA1E77C}"/>
              </a:ext>
            </a:extLst>
          </p:cNvPr>
          <p:cNvCxnSpPr>
            <a:cxnSpLocks/>
          </p:cNvCxnSpPr>
          <p:nvPr/>
        </p:nvCxnSpPr>
        <p:spPr>
          <a:xfrm>
            <a:off x="7971540" y="5665384"/>
            <a:ext cx="456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7EDBF30-7522-4852-B947-6A2538BC3B74}"/>
              </a:ext>
            </a:extLst>
          </p:cNvPr>
          <p:cNvSpPr/>
          <p:nvPr/>
        </p:nvSpPr>
        <p:spPr>
          <a:xfrm>
            <a:off x="8441293" y="5381578"/>
            <a:ext cx="1175159" cy="549854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1B369B4-3DC5-4342-9531-E43B9D0F85AA}"/>
              </a:ext>
            </a:extLst>
          </p:cNvPr>
          <p:cNvCxnSpPr>
            <a:cxnSpLocks/>
          </p:cNvCxnSpPr>
          <p:nvPr/>
        </p:nvCxnSpPr>
        <p:spPr>
          <a:xfrm>
            <a:off x="9604582" y="5659415"/>
            <a:ext cx="456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93248BE-418B-446A-909C-0DD6AEE01901}"/>
              </a:ext>
            </a:extLst>
          </p:cNvPr>
          <p:cNvSpPr txBox="1"/>
          <p:nvPr/>
        </p:nvSpPr>
        <p:spPr>
          <a:xfrm>
            <a:off x="8197319" y="5502523"/>
            <a:ext cx="164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n-gram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1320AE9-DCA1-455C-BB80-189E4A80DCD7}"/>
              </a:ext>
            </a:extLst>
          </p:cNvPr>
          <p:cNvSpPr/>
          <p:nvPr/>
        </p:nvSpPr>
        <p:spPr>
          <a:xfrm>
            <a:off x="9205364" y="3148891"/>
            <a:ext cx="1637232" cy="52624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CB7F597-047C-4323-9E74-BA74E1FFDEBB}"/>
              </a:ext>
            </a:extLst>
          </p:cNvPr>
          <p:cNvSpPr txBox="1"/>
          <p:nvPr/>
        </p:nvSpPr>
        <p:spPr>
          <a:xfrm>
            <a:off x="9198427" y="3170457"/>
            <a:ext cx="165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연도별 토픽 변화 및 키워드의 변화 파악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1C5AEA6-D7C6-4484-82F6-A5B4D17D48A6}"/>
              </a:ext>
            </a:extLst>
          </p:cNvPr>
          <p:cNvSpPr/>
          <p:nvPr/>
        </p:nvSpPr>
        <p:spPr>
          <a:xfrm>
            <a:off x="10061228" y="5321449"/>
            <a:ext cx="1864071" cy="73674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C88FE4-22CB-457B-9C9D-0B9AAFCC6AE9}"/>
              </a:ext>
            </a:extLst>
          </p:cNvPr>
          <p:cNvSpPr txBox="1"/>
          <p:nvPr/>
        </p:nvSpPr>
        <p:spPr>
          <a:xfrm>
            <a:off x="10070569" y="5437737"/>
            <a:ext cx="186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긍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 분류를 통한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불만 사항 파악 및 개선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84E99BD-63DF-46A8-B3BC-5369C993E204}"/>
              </a:ext>
            </a:extLst>
          </p:cNvPr>
          <p:cNvSpPr/>
          <p:nvPr/>
        </p:nvSpPr>
        <p:spPr>
          <a:xfrm>
            <a:off x="10063039" y="5221503"/>
            <a:ext cx="1871969" cy="923273"/>
          </a:xfrm>
          <a:prstGeom prst="rect">
            <a:avLst/>
          </a:prstGeom>
          <a:noFill/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224BE38-96C0-4098-836E-12F0AD37F358}"/>
              </a:ext>
            </a:extLst>
          </p:cNvPr>
          <p:cNvSpPr/>
          <p:nvPr/>
        </p:nvSpPr>
        <p:spPr>
          <a:xfrm>
            <a:off x="9201896" y="3056875"/>
            <a:ext cx="1644169" cy="736748"/>
          </a:xfrm>
          <a:prstGeom prst="rect">
            <a:avLst/>
          </a:prstGeom>
          <a:noFill/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5B07DD-176E-49E1-8C9E-E852A891069A}"/>
              </a:ext>
            </a:extLst>
          </p:cNvPr>
          <p:cNvSpPr/>
          <p:nvPr/>
        </p:nvSpPr>
        <p:spPr>
          <a:xfrm>
            <a:off x="7064033" y="3558943"/>
            <a:ext cx="1483442" cy="5676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C188A3-CAC5-4806-8DF3-D1374973C566}"/>
              </a:ext>
            </a:extLst>
          </p:cNvPr>
          <p:cNvSpPr txBox="1"/>
          <p:nvPr/>
        </p:nvSpPr>
        <p:spPr>
          <a:xfrm>
            <a:off x="6983667" y="3695678"/>
            <a:ext cx="164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연관 규칙 분석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8C12D2D-6B83-4428-910D-65D60D1930C9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8548299" y="3425249"/>
            <a:ext cx="653597" cy="435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4141EB-F317-4E13-B97C-EEF347E992B8}"/>
              </a:ext>
            </a:extLst>
          </p:cNvPr>
          <p:cNvGrpSpPr/>
          <p:nvPr/>
        </p:nvGrpSpPr>
        <p:grpSpPr>
          <a:xfrm>
            <a:off x="6400795" y="3036236"/>
            <a:ext cx="663238" cy="1653693"/>
            <a:chOff x="6400795" y="3036236"/>
            <a:chExt cx="663238" cy="1653693"/>
          </a:xfrm>
        </p:grpSpPr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97CC956F-081D-45C8-9B97-9A5DD06B2A70}"/>
                </a:ext>
              </a:extLst>
            </p:cNvPr>
            <p:cNvCxnSpPr>
              <a:cxnSpLocks/>
            </p:cNvCxnSpPr>
            <p:nvPr/>
          </p:nvCxnSpPr>
          <p:spPr>
            <a:xfrm>
              <a:off x="6727170" y="3036236"/>
              <a:ext cx="3273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EC6DD29-67E3-483D-86FC-ED09F2AF2EBC}"/>
                </a:ext>
              </a:extLst>
            </p:cNvPr>
            <p:cNvCxnSpPr>
              <a:cxnSpLocks/>
            </p:cNvCxnSpPr>
            <p:nvPr/>
          </p:nvCxnSpPr>
          <p:spPr>
            <a:xfrm>
              <a:off x="6400795" y="4403190"/>
              <a:ext cx="33590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1C47D6A-D582-4FC6-8E99-6F684FC83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6695" y="3036237"/>
              <a:ext cx="0" cy="165369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509DBC69-BA80-4D79-B058-E681CE977098}"/>
                </a:ext>
              </a:extLst>
            </p:cNvPr>
            <p:cNvCxnSpPr>
              <a:cxnSpLocks/>
            </p:cNvCxnSpPr>
            <p:nvPr/>
          </p:nvCxnSpPr>
          <p:spPr>
            <a:xfrm>
              <a:off x="6736695" y="3826811"/>
              <a:ext cx="3273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168A14EC-9538-421D-BFCC-F8342B64190E}"/>
                </a:ext>
              </a:extLst>
            </p:cNvPr>
            <p:cNvCxnSpPr>
              <a:cxnSpLocks/>
            </p:cNvCxnSpPr>
            <p:nvPr/>
          </p:nvCxnSpPr>
          <p:spPr>
            <a:xfrm>
              <a:off x="6727170" y="4680904"/>
              <a:ext cx="3273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83F7871-E0AA-4792-81FA-3BBAB3081DBC}"/>
              </a:ext>
            </a:extLst>
          </p:cNvPr>
          <p:cNvSpPr/>
          <p:nvPr/>
        </p:nvSpPr>
        <p:spPr>
          <a:xfrm>
            <a:off x="7053911" y="4361865"/>
            <a:ext cx="1483442" cy="567610"/>
          </a:xfrm>
          <a:prstGeom prst="rect">
            <a:avLst/>
          </a:prstGeom>
          <a:solidFill>
            <a:schemeClr val="bg1"/>
          </a:solidFill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4C68FD0-B68F-4E64-9535-5E0C6B73B392}"/>
              </a:ext>
            </a:extLst>
          </p:cNvPr>
          <p:cNvSpPr txBox="1"/>
          <p:nvPr/>
        </p:nvSpPr>
        <p:spPr>
          <a:xfrm>
            <a:off x="6973545" y="4498600"/>
            <a:ext cx="164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Word2Vec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5CC0D88-FDA2-44BC-8913-132F46E2AAF6}"/>
              </a:ext>
            </a:extLst>
          </p:cNvPr>
          <p:cNvCxnSpPr>
            <a:cxnSpLocks/>
          </p:cNvCxnSpPr>
          <p:nvPr/>
        </p:nvCxnSpPr>
        <p:spPr>
          <a:xfrm>
            <a:off x="8547475" y="4634844"/>
            <a:ext cx="456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4A1D2F8-F22C-474C-93AD-C5F8BECFD564}"/>
              </a:ext>
            </a:extLst>
          </p:cNvPr>
          <p:cNvSpPr/>
          <p:nvPr/>
        </p:nvSpPr>
        <p:spPr>
          <a:xfrm>
            <a:off x="9019391" y="4293634"/>
            <a:ext cx="1637232" cy="68481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E8D589-2825-49C0-9CF4-01D00C95BB4E}"/>
              </a:ext>
            </a:extLst>
          </p:cNvPr>
          <p:cNvSpPr txBox="1"/>
          <p:nvPr/>
        </p:nvSpPr>
        <p:spPr>
          <a:xfrm>
            <a:off x="9003542" y="4292022"/>
            <a:ext cx="1654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유사도를 바탕으로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키워드에 대한 인식 파악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9DE2AC6-3AE6-456A-95B2-66EA2745E5A7}"/>
              </a:ext>
            </a:extLst>
          </p:cNvPr>
          <p:cNvSpPr/>
          <p:nvPr/>
        </p:nvSpPr>
        <p:spPr>
          <a:xfrm>
            <a:off x="9013664" y="4180584"/>
            <a:ext cx="1644169" cy="926244"/>
          </a:xfrm>
          <a:prstGeom prst="rect">
            <a:avLst/>
          </a:prstGeom>
          <a:noFill/>
          <a:ln w="19050">
            <a:solidFill>
              <a:srgbClr val="004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43F67C1-F046-4BE2-80E7-CBE78613BE80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3C681CA-3AC0-45B0-85BF-2B13A4E195CF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86DA03E0-A847-4AFC-8B3F-CDA7E5F5976A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86" name="직각 삼각형 85">
                <a:extLst>
                  <a:ext uri="{FF2B5EF4-FFF2-40B4-BE49-F238E27FC236}">
                    <a16:creationId xmlns:a16="http://schemas.microsoft.com/office/drawing/2014/main" id="{B31665C3-9150-441A-996D-498D0D8CC213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각 삼각형 86">
                <a:extLst>
                  <a:ext uri="{FF2B5EF4-FFF2-40B4-BE49-F238E27FC236}">
                    <a16:creationId xmlns:a16="http://schemas.microsoft.com/office/drawing/2014/main" id="{5ABC2B82-A6B0-4706-BBB0-6135D5B599DF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EE3354C-8C05-4D62-8BC2-E08485D3EC48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641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B8412-30C5-4EE3-96AB-F097365D9CDE}"/>
              </a:ext>
            </a:extLst>
          </p:cNvPr>
          <p:cNvSpPr/>
          <p:nvPr/>
        </p:nvSpPr>
        <p:spPr>
          <a:xfrm>
            <a:off x="1899874" y="1551829"/>
            <a:ext cx="6442381" cy="35201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CEED9-B9B7-4E9A-B48A-7E5E136F76CA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D5146-C607-4E84-98B4-1DE9C0E14697}"/>
              </a:ext>
            </a:extLst>
          </p:cNvPr>
          <p:cNvSpPr txBox="1"/>
          <p:nvPr/>
        </p:nvSpPr>
        <p:spPr>
          <a:xfrm>
            <a:off x="1136089" y="1202188"/>
            <a:ext cx="9022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블로그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카페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 동호회 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Q&amp;A</a:t>
            </a: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유튜브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블라인드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F20BF-72B4-4881-9BA0-6DADF9F8ECD0}"/>
              </a:ext>
            </a:extLst>
          </p:cNvPr>
          <p:cNvSpPr txBox="1"/>
          <p:nvPr/>
        </p:nvSpPr>
        <p:spPr>
          <a:xfrm>
            <a:off x="1130406" y="1572767"/>
            <a:ext cx="724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&lt;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전기자동차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후기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‘, 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시승기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운행기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주행기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장단점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B014C8-D51C-4D10-8F18-67B91DBF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2644813"/>
            <a:ext cx="2942929" cy="270823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69A8BD-3F4B-430D-94D3-23C6A706196D}"/>
              </a:ext>
            </a:extLst>
          </p:cNvPr>
          <p:cNvGrpSpPr/>
          <p:nvPr/>
        </p:nvGrpSpPr>
        <p:grpSpPr>
          <a:xfrm>
            <a:off x="3081636" y="2669456"/>
            <a:ext cx="3281063" cy="2606619"/>
            <a:chOff x="5962651" y="2100036"/>
            <a:chExt cx="4762500" cy="357471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6E1AD0E-7F29-4CF0-94D5-F826105CA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2651" y="2100036"/>
              <a:ext cx="4762500" cy="159311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BD5175-E097-46DE-8722-5E7420B0C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1394" y="3702675"/>
              <a:ext cx="4667250" cy="197207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A5E64C-FB10-41EA-9973-97CBB12439F5}"/>
              </a:ext>
            </a:extLst>
          </p:cNvPr>
          <p:cNvSpPr txBox="1"/>
          <p:nvPr/>
        </p:nvSpPr>
        <p:spPr>
          <a:xfrm>
            <a:off x="1002951" y="5349695"/>
            <a:ext cx="113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블로그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348C6-C741-48A2-9BA1-51BA02475B68}"/>
              </a:ext>
            </a:extLst>
          </p:cNvPr>
          <p:cNvSpPr txBox="1"/>
          <p:nvPr/>
        </p:nvSpPr>
        <p:spPr>
          <a:xfrm>
            <a:off x="4394889" y="5349696"/>
            <a:ext cx="104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카페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3C6F60-46D8-41BC-97C7-0C601DBBD6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10"/>
          <a:stretch/>
        </p:blipFill>
        <p:spPr>
          <a:xfrm>
            <a:off x="6358216" y="2620456"/>
            <a:ext cx="3004563" cy="26556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5AE338-A74D-42F1-B866-FA9636A101FC}"/>
              </a:ext>
            </a:extLst>
          </p:cNvPr>
          <p:cNvSpPr txBox="1"/>
          <p:nvPr/>
        </p:nvSpPr>
        <p:spPr>
          <a:xfrm>
            <a:off x="7695800" y="5349695"/>
            <a:ext cx="104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유튜브 댓글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8FF2210-0B1E-49BF-9B7E-78B6272E9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297" y="2620457"/>
            <a:ext cx="2709878" cy="265561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0B13A6-14A0-4A23-B1E9-6CAF3CFA910B}"/>
              </a:ext>
            </a:extLst>
          </p:cNvPr>
          <p:cNvSpPr txBox="1"/>
          <p:nvPr/>
        </p:nvSpPr>
        <p:spPr>
          <a:xfrm>
            <a:off x="10453254" y="5349695"/>
            <a:ext cx="104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블라인드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057A27-0381-4654-A7D3-63D8F8E519D0}"/>
              </a:ext>
            </a:extLst>
          </p:cNvPr>
          <p:cNvSpPr txBox="1"/>
          <p:nvPr/>
        </p:nvSpPr>
        <p:spPr>
          <a:xfrm>
            <a:off x="1102078" y="1969549"/>
            <a:ext cx="724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수집기간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2016 ~ 2021 (2016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아이오닉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출시 연도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D84AABE-84D4-4767-A389-9828E79CB582}"/>
              </a:ext>
            </a:extLst>
          </p:cNvPr>
          <p:cNvSpPr/>
          <p:nvPr/>
        </p:nvSpPr>
        <p:spPr>
          <a:xfrm>
            <a:off x="971248" y="2620455"/>
            <a:ext cx="1282587" cy="276999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D4D4BC-9F42-4A6E-93FA-1E8B24B0282F}"/>
              </a:ext>
            </a:extLst>
          </p:cNvPr>
          <p:cNvSpPr/>
          <p:nvPr/>
        </p:nvSpPr>
        <p:spPr>
          <a:xfrm>
            <a:off x="160759" y="3580381"/>
            <a:ext cx="2163341" cy="648719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BC97E7F-5316-4E6C-8FE9-839D9EE36189}"/>
              </a:ext>
            </a:extLst>
          </p:cNvPr>
          <p:cNvSpPr/>
          <p:nvPr/>
        </p:nvSpPr>
        <p:spPr>
          <a:xfrm>
            <a:off x="3376201" y="3838072"/>
            <a:ext cx="2457584" cy="143800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04735A-C28F-474E-90BD-A89F5FD179B3}"/>
              </a:ext>
            </a:extLst>
          </p:cNvPr>
          <p:cNvSpPr/>
          <p:nvPr/>
        </p:nvSpPr>
        <p:spPr>
          <a:xfrm>
            <a:off x="7186018" y="2620455"/>
            <a:ext cx="1376957" cy="237545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F113C00-B996-430E-A9E7-EBD6C6E84732}"/>
              </a:ext>
            </a:extLst>
          </p:cNvPr>
          <p:cNvSpPr/>
          <p:nvPr/>
        </p:nvSpPr>
        <p:spPr>
          <a:xfrm>
            <a:off x="8096250" y="3260316"/>
            <a:ext cx="1266529" cy="116167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6525A4-18A9-4FF0-98ED-029AC7936B20}"/>
              </a:ext>
            </a:extLst>
          </p:cNvPr>
          <p:cNvSpPr/>
          <p:nvPr/>
        </p:nvSpPr>
        <p:spPr>
          <a:xfrm>
            <a:off x="9421998" y="3022771"/>
            <a:ext cx="736104" cy="4729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939621C-06FA-49E7-A53B-86724532B049}"/>
              </a:ext>
            </a:extLst>
          </p:cNvPr>
          <p:cNvSpPr/>
          <p:nvPr/>
        </p:nvSpPr>
        <p:spPr>
          <a:xfrm>
            <a:off x="9421997" y="3657468"/>
            <a:ext cx="2709878" cy="7454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1EF3BB-0A6D-4DC7-BB0B-41357B7BC36B}"/>
              </a:ext>
            </a:extLst>
          </p:cNvPr>
          <p:cNvSpPr txBox="1"/>
          <p:nvPr/>
        </p:nvSpPr>
        <p:spPr>
          <a:xfrm>
            <a:off x="5319698" y="3737943"/>
            <a:ext cx="9425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Q&amp;A </a:t>
            </a:r>
            <a:r>
              <a:rPr lang="ko-KR" altLang="en-US" sz="12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0147B4-7BC2-41AA-B394-216BE6BF3BA1}"/>
              </a:ext>
            </a:extLst>
          </p:cNvPr>
          <p:cNvSpPr txBox="1"/>
          <p:nvPr/>
        </p:nvSpPr>
        <p:spPr>
          <a:xfrm>
            <a:off x="971473" y="5630777"/>
            <a:ext cx="1220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Selenium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3377A3-E791-4DD7-982F-A9314D04FFBB}"/>
              </a:ext>
            </a:extLst>
          </p:cNvPr>
          <p:cNvSpPr txBox="1"/>
          <p:nvPr/>
        </p:nvSpPr>
        <p:spPr>
          <a:xfrm>
            <a:off x="4307229" y="5630776"/>
            <a:ext cx="1220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Selenium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F79398-F772-4030-B138-1E3F3FC963DE}"/>
              </a:ext>
            </a:extLst>
          </p:cNvPr>
          <p:cNvSpPr txBox="1"/>
          <p:nvPr/>
        </p:nvSpPr>
        <p:spPr>
          <a:xfrm>
            <a:off x="10281642" y="5630774"/>
            <a:ext cx="1220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Selenium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BD1A29-1863-44BC-9F8B-4F3EEB0DA008}"/>
              </a:ext>
            </a:extLst>
          </p:cNvPr>
          <p:cNvSpPr txBox="1"/>
          <p:nvPr/>
        </p:nvSpPr>
        <p:spPr>
          <a:xfrm>
            <a:off x="7388956" y="5630774"/>
            <a:ext cx="1662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Selenium &amp; API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794B1F-F547-41F0-82FE-421C8A5554F0}"/>
              </a:ext>
            </a:extLst>
          </p:cNvPr>
          <p:cNvSpPr txBox="1"/>
          <p:nvPr/>
        </p:nvSpPr>
        <p:spPr>
          <a:xfrm>
            <a:off x="1103675" y="5918001"/>
            <a:ext cx="1220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12,600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877E48-732C-4EE3-A96A-988BB0A55613}"/>
              </a:ext>
            </a:extLst>
          </p:cNvPr>
          <p:cNvSpPr txBox="1"/>
          <p:nvPr/>
        </p:nvSpPr>
        <p:spPr>
          <a:xfrm>
            <a:off x="4426670" y="5907773"/>
            <a:ext cx="1220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48,812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329C2B-6347-4679-8F8E-6276272933D8}"/>
              </a:ext>
            </a:extLst>
          </p:cNvPr>
          <p:cNvSpPr txBox="1"/>
          <p:nvPr/>
        </p:nvSpPr>
        <p:spPr>
          <a:xfrm>
            <a:off x="7692092" y="5907773"/>
            <a:ext cx="1220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108,894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FE7C5E-8E80-4811-B67F-0049906C7F0B}"/>
              </a:ext>
            </a:extLst>
          </p:cNvPr>
          <p:cNvSpPr txBox="1"/>
          <p:nvPr/>
        </p:nvSpPr>
        <p:spPr>
          <a:xfrm>
            <a:off x="10478112" y="5918001"/>
            <a:ext cx="1220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11,568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39F5B2-D016-4D56-9615-DDDCD08E7FF3}"/>
              </a:ext>
            </a:extLst>
          </p:cNvPr>
          <p:cNvSpPr txBox="1"/>
          <p:nvPr/>
        </p:nvSpPr>
        <p:spPr>
          <a:xfrm>
            <a:off x="10175827" y="3250291"/>
            <a:ext cx="187746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</a:t>
            </a:r>
            <a:r>
              <a:rPr lang="en-US" altLang="ko-KR" sz="12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200" dirty="0" err="1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블라블라</a:t>
            </a:r>
            <a:r>
              <a:rPr lang="en-US" altLang="ko-KR" sz="12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152F111-69DC-4380-B700-765783C8D7DB}"/>
              </a:ext>
            </a:extLst>
          </p:cNvPr>
          <p:cNvSpPr/>
          <p:nvPr/>
        </p:nvSpPr>
        <p:spPr>
          <a:xfrm>
            <a:off x="4543425" y="6363462"/>
            <a:ext cx="3400425" cy="352019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B076BF-8C00-45CA-A9A9-B95038FE35BD}"/>
              </a:ext>
            </a:extLst>
          </p:cNvPr>
          <p:cNvSpPr txBox="1"/>
          <p:nvPr/>
        </p:nvSpPr>
        <p:spPr>
          <a:xfrm>
            <a:off x="4283198" y="6370194"/>
            <a:ext cx="5773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본문 내용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날짜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181,874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90F5FD-5BF8-40E7-9E8F-4E2410B285F3}"/>
              </a:ext>
            </a:extLst>
          </p:cNvPr>
          <p:cNvSpPr txBox="1"/>
          <p:nvPr/>
        </p:nvSpPr>
        <p:spPr>
          <a:xfrm>
            <a:off x="2589592" y="796336"/>
            <a:ext cx="1805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Python Crawling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396DB51-625A-4A0C-BB1F-04E2077F3662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44CAF70-EB8D-43B4-8AA0-46C5A17B762E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BF88FE6-BF38-443A-B9FD-3E93AFCB3DEE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61" name="직각 삼각형 60">
                <a:extLst>
                  <a:ext uri="{FF2B5EF4-FFF2-40B4-BE49-F238E27FC236}">
                    <a16:creationId xmlns:a16="http://schemas.microsoft.com/office/drawing/2014/main" id="{223DE749-DE6D-4766-98D8-69496A48958A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각 삼각형 61">
                <a:extLst>
                  <a:ext uri="{FF2B5EF4-FFF2-40B4-BE49-F238E27FC236}">
                    <a16:creationId xmlns:a16="http://schemas.microsoft.com/office/drawing/2014/main" id="{20E3C375-A747-464D-9555-6514568FA6AC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24EBF99-D41F-4659-979C-8FAD91F638E9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618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419698-04DF-408E-AE31-ADE47A1C47DD}"/>
              </a:ext>
            </a:extLst>
          </p:cNvPr>
          <p:cNvSpPr txBox="1"/>
          <p:nvPr/>
        </p:nvSpPr>
        <p:spPr>
          <a:xfrm>
            <a:off x="1107191" y="1128975"/>
            <a:ext cx="173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데이터셋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EB2F1-2141-4030-9D7B-81E692026401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00801D-02C8-4212-8E10-090AE27C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65" y="1715179"/>
            <a:ext cx="8326088" cy="432071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1E330E-D50B-4BA9-88A9-C7A580CAFB03}"/>
              </a:ext>
            </a:extLst>
          </p:cNvPr>
          <p:cNvSpPr/>
          <p:nvPr/>
        </p:nvSpPr>
        <p:spPr>
          <a:xfrm>
            <a:off x="2873310" y="1678988"/>
            <a:ext cx="7654844" cy="2484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011EDC-07A2-496B-8EFC-54D1A800F376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5A3CF59-D694-4CE0-85C2-B9F61E166D38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0733FF6-9EAF-47DF-8A49-77A4694704FC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17" name="직각 삼각형 16">
                <a:extLst>
                  <a:ext uri="{FF2B5EF4-FFF2-40B4-BE49-F238E27FC236}">
                    <a16:creationId xmlns:a16="http://schemas.microsoft.com/office/drawing/2014/main" id="{CDECB549-0BB6-4D15-B9A5-7B1080F41B39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9DC0FEEC-C225-4319-96D1-FA8AFFEAA675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90E0B05-1648-4507-B12C-D1C81941A939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776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F6F897-B703-43FE-BBB5-52F57770B169}"/>
              </a:ext>
            </a:extLst>
          </p:cNvPr>
          <p:cNvSpPr/>
          <p:nvPr/>
        </p:nvSpPr>
        <p:spPr>
          <a:xfrm>
            <a:off x="548457" y="1616179"/>
            <a:ext cx="11463748" cy="4889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19A06CF-75DA-4EC2-A095-70B213087645}"/>
              </a:ext>
            </a:extLst>
          </p:cNvPr>
          <p:cNvSpPr/>
          <p:nvPr/>
        </p:nvSpPr>
        <p:spPr>
          <a:xfrm>
            <a:off x="3581400" y="1839014"/>
            <a:ext cx="8137857" cy="4465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67ABFE-BAF1-4BD2-A4E7-32CC43952EDF}"/>
              </a:ext>
            </a:extLst>
          </p:cNvPr>
          <p:cNvSpPr/>
          <p:nvPr/>
        </p:nvSpPr>
        <p:spPr>
          <a:xfrm>
            <a:off x="846388" y="2196573"/>
            <a:ext cx="2524426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(date)’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열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419884-6D8B-416E-9F7A-22663D563362}"/>
              </a:ext>
            </a:extLst>
          </p:cNvPr>
          <p:cNvSpPr/>
          <p:nvPr/>
        </p:nvSpPr>
        <p:spPr>
          <a:xfrm>
            <a:off x="867071" y="3645765"/>
            <a:ext cx="2524426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카페 공통 문구 삭제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6037DD-C124-4C18-824E-54B042A8D4A0}"/>
              </a:ext>
            </a:extLst>
          </p:cNvPr>
          <p:cNvSpPr/>
          <p:nvPr/>
        </p:nvSpPr>
        <p:spPr>
          <a:xfrm>
            <a:off x="867071" y="5459264"/>
            <a:ext cx="2524426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 제거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6A8F86-2115-4240-AC86-CED3E5DF4E96}"/>
              </a:ext>
            </a:extLst>
          </p:cNvPr>
          <p:cNvSpPr txBox="1"/>
          <p:nvPr/>
        </p:nvSpPr>
        <p:spPr>
          <a:xfrm>
            <a:off x="4904617" y="2018364"/>
            <a:ext cx="663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시간이 지나지 않은 경우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 형식이 아닌 시간 형식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(ex. 8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or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작성시간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16:42)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등으로 표시됨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E621B8-6A4C-43DF-B32B-5CC4180C7556}"/>
              </a:ext>
            </a:extLst>
          </p:cNvPr>
          <p:cNvSpPr txBox="1"/>
          <p:nvPr/>
        </p:nvSpPr>
        <p:spPr>
          <a:xfrm>
            <a:off x="5072159" y="2548046"/>
            <a:ext cx="199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날짜 형식으로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바꿔줌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F233B5-15C9-4F99-9406-0E4E6DEB778E}"/>
              </a:ext>
            </a:extLst>
          </p:cNvPr>
          <p:cNvSpPr txBox="1"/>
          <p:nvPr/>
        </p:nvSpPr>
        <p:spPr>
          <a:xfrm>
            <a:off x="4932696" y="2903183"/>
            <a:ext cx="4887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(date)’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타입에서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datetime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타입으로 변환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64349A-BCCD-478D-A3E2-E2A898FF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476" y="3537509"/>
            <a:ext cx="4196190" cy="14711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392799-05B9-4E57-8A36-FFDABFAEA7D7}"/>
              </a:ext>
            </a:extLst>
          </p:cNvPr>
          <p:cNvSpPr txBox="1"/>
          <p:nvPr/>
        </p:nvSpPr>
        <p:spPr>
          <a:xfrm>
            <a:off x="7963216" y="3645765"/>
            <a:ext cx="3481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카페의 경우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 문구 양식이 존재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E881F3-21D3-411F-AAB3-57E2902F8585}"/>
              </a:ext>
            </a:extLst>
          </p:cNvPr>
          <p:cNvSpPr txBox="1"/>
          <p:nvPr/>
        </p:nvSpPr>
        <p:spPr>
          <a:xfrm>
            <a:off x="8240614" y="4022488"/>
            <a:ext cx="199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해당 공통 양식을 삭제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4ABF6C-6028-4310-A426-A21599F61B49}"/>
              </a:ext>
            </a:extLst>
          </p:cNvPr>
          <p:cNvSpPr txBox="1"/>
          <p:nvPr/>
        </p:nvSpPr>
        <p:spPr>
          <a:xfrm>
            <a:off x="3836953" y="5543553"/>
            <a:ext cx="628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중복되는 블로그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블라인드 본문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유튜브 댓글들의 값 모두 중복 제거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A12172B-5B99-44D9-8408-DEF2A1B3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7564" b="17580"/>
          <a:stretch/>
        </p:blipFill>
        <p:spPr>
          <a:xfrm>
            <a:off x="3745607" y="2037414"/>
            <a:ext cx="480167" cy="11282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F7BA26F-781C-4D9C-B3AB-9A3345226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284" y="2218720"/>
            <a:ext cx="706922" cy="3781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8B99551-7C39-4FBC-ACD1-E9AE611DB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199" y="2506119"/>
            <a:ext cx="706922" cy="37070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5F8B2287-6BF2-45E5-9A26-57378B04B60C}"/>
              </a:ext>
            </a:extLst>
          </p:cNvPr>
          <p:cNvSpPr/>
          <p:nvPr/>
        </p:nvSpPr>
        <p:spPr>
          <a:xfrm>
            <a:off x="3686173" y="1986471"/>
            <a:ext cx="1239558" cy="1154706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429434F-480C-48C2-8BFC-9A21AE02B6AE}"/>
              </a:ext>
            </a:extLst>
          </p:cNvPr>
          <p:cNvSpPr/>
          <p:nvPr/>
        </p:nvSpPr>
        <p:spPr>
          <a:xfrm>
            <a:off x="3756420" y="3568287"/>
            <a:ext cx="4191245" cy="1521783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96F76-29FA-4720-B674-2369DBF43F76}"/>
              </a:ext>
            </a:extLst>
          </p:cNvPr>
          <p:cNvSpPr txBox="1"/>
          <p:nvPr/>
        </p:nvSpPr>
        <p:spPr>
          <a:xfrm>
            <a:off x="3836952" y="5797823"/>
            <a:ext cx="628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중 누락되어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존재하는 행 삭제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D96BFE-F59E-41F0-9A34-7C15A53C3C6A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E305ECA-8E42-46CF-A914-9EF37ACD0CFA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2ABF57C-02CD-4319-B77D-BCC33FB71147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33" name="직각 삼각형 32">
                <a:extLst>
                  <a:ext uri="{FF2B5EF4-FFF2-40B4-BE49-F238E27FC236}">
                    <a16:creationId xmlns:a16="http://schemas.microsoft.com/office/drawing/2014/main" id="{DB56B0C0-1A03-4F22-8A4F-D6D30865FE9C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>
                <a:extLst>
                  <a:ext uri="{FF2B5EF4-FFF2-40B4-BE49-F238E27FC236}">
                    <a16:creationId xmlns:a16="http://schemas.microsoft.com/office/drawing/2014/main" id="{43050971-3072-4083-B7E8-EE2E74929E25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EA6B917-0B2C-4E1D-8A25-2E16D88D031A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2780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041675-88AB-46A7-B349-530DA999C945}"/>
              </a:ext>
            </a:extLst>
          </p:cNvPr>
          <p:cNvSpPr/>
          <p:nvPr/>
        </p:nvSpPr>
        <p:spPr>
          <a:xfrm>
            <a:off x="853257" y="2011287"/>
            <a:ext cx="10957743" cy="4494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DED94-4910-49B7-B782-4DE7FD485245}"/>
              </a:ext>
            </a:extLst>
          </p:cNvPr>
          <p:cNvSpPr txBox="1"/>
          <p:nvPr/>
        </p:nvSpPr>
        <p:spPr>
          <a:xfrm>
            <a:off x="1107191" y="1174354"/>
            <a:ext cx="173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특수문자 제거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D3AE5-6F3A-4A33-BB66-B02A9AD8F95F}"/>
              </a:ext>
            </a:extLst>
          </p:cNvPr>
          <p:cNvSpPr txBox="1"/>
          <p:nvPr/>
        </p:nvSpPr>
        <p:spPr>
          <a:xfrm>
            <a:off x="534994" y="661461"/>
            <a:ext cx="64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A64052-7940-49D3-A081-D5A4868940BF}"/>
              </a:ext>
            </a:extLst>
          </p:cNvPr>
          <p:cNvSpPr txBox="1"/>
          <p:nvPr/>
        </p:nvSpPr>
        <p:spPr>
          <a:xfrm>
            <a:off x="1107191" y="1467529"/>
            <a:ext cx="519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py-hanspell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이용한 맞춤법 검사 함수 정의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3884AA-BF5B-4EB8-BDEF-C4803AD3E45A}"/>
              </a:ext>
            </a:extLst>
          </p:cNvPr>
          <p:cNvSpPr/>
          <p:nvPr/>
        </p:nvSpPr>
        <p:spPr>
          <a:xfrm>
            <a:off x="1107191" y="2660510"/>
            <a:ext cx="4433792" cy="370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C642D-6D2D-4DD0-8645-896D06475F98}"/>
              </a:ext>
            </a:extLst>
          </p:cNvPr>
          <p:cNvSpPr/>
          <p:nvPr/>
        </p:nvSpPr>
        <p:spPr>
          <a:xfrm>
            <a:off x="6341081" y="2653314"/>
            <a:ext cx="5225289" cy="370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1B80F-7F16-4614-99C9-8B0F2D906C16}"/>
              </a:ext>
            </a:extLst>
          </p:cNvPr>
          <p:cNvSpPr txBox="1"/>
          <p:nvPr/>
        </p:nvSpPr>
        <p:spPr>
          <a:xfrm>
            <a:off x="1230094" y="2822716"/>
            <a:ext cx="3935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타임스탬프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링크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(http),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특수문자 및 이모티콘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자음 및 모음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불필요한 공백 제거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영어 대문자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DC2D13-B194-4339-9C6D-64ED1BFC4AA8}"/>
              </a:ext>
            </a:extLst>
          </p:cNvPr>
          <p:cNvSpPr/>
          <p:nvPr/>
        </p:nvSpPr>
        <p:spPr>
          <a:xfrm>
            <a:off x="6997737" y="3061164"/>
            <a:ext cx="1791271" cy="27879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F729E5-8843-4295-A1EC-F8BE35D7D2BE}"/>
              </a:ext>
            </a:extLst>
          </p:cNvPr>
          <p:cNvSpPr/>
          <p:nvPr/>
        </p:nvSpPr>
        <p:spPr>
          <a:xfrm>
            <a:off x="1763845" y="3481508"/>
            <a:ext cx="1287795" cy="307777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DB4164-EAEC-4DAD-8B5F-FA4FB6659FDA}"/>
              </a:ext>
            </a:extLst>
          </p:cNvPr>
          <p:cNvSpPr txBox="1"/>
          <p:nvPr/>
        </p:nvSpPr>
        <p:spPr>
          <a:xfrm>
            <a:off x="1482968" y="3481508"/>
            <a:ext cx="368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한글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영어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숫자만 추출하는 함수 정의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D45A21-05DE-4FA0-A1BD-20E69F73692B}"/>
              </a:ext>
            </a:extLst>
          </p:cNvPr>
          <p:cNvSpPr txBox="1"/>
          <p:nvPr/>
        </p:nvSpPr>
        <p:spPr>
          <a:xfrm>
            <a:off x="6615711" y="2822291"/>
            <a:ext cx="42743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맞춤법 검사기를 기반으로 만들어진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py-hanspell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 사용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맞춤법 검사기 특성상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500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 제한으로 인해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맞춤법을 검사하는 함수 정의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맞춤법을 잘 교정해주며 띄어쓰기 또한 보정되어 리뷰 데이터 특성에 적합하다고 판단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E9DE7D97-D6A1-4A66-AC2D-5E0C19CA6C20}"/>
              </a:ext>
            </a:extLst>
          </p:cNvPr>
          <p:cNvSpPr/>
          <p:nvPr/>
        </p:nvSpPr>
        <p:spPr>
          <a:xfrm>
            <a:off x="3023065" y="4948298"/>
            <a:ext cx="457200" cy="39436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9DBCD0-C5E9-498F-9591-8283CE024C69}"/>
              </a:ext>
            </a:extLst>
          </p:cNvPr>
          <p:cNvSpPr/>
          <p:nvPr/>
        </p:nvSpPr>
        <p:spPr>
          <a:xfrm>
            <a:off x="1329368" y="4234097"/>
            <a:ext cx="3994476" cy="1763578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FF3D8B-759F-40DF-B2ED-1FC0E0E0A622}"/>
              </a:ext>
            </a:extLst>
          </p:cNvPr>
          <p:cNvSpPr/>
          <p:nvPr/>
        </p:nvSpPr>
        <p:spPr>
          <a:xfrm>
            <a:off x="3535818" y="4597929"/>
            <a:ext cx="1033615" cy="224032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1574EB-CF04-4129-8CF9-465E8C36A38C}"/>
              </a:ext>
            </a:extLst>
          </p:cNvPr>
          <p:cNvSpPr/>
          <p:nvPr/>
        </p:nvSpPr>
        <p:spPr>
          <a:xfrm>
            <a:off x="2220584" y="4436871"/>
            <a:ext cx="405749" cy="169646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07AC92E-3611-49C3-B0E4-4EDA43F59B6C}"/>
              </a:ext>
            </a:extLst>
          </p:cNvPr>
          <p:cNvSpPr/>
          <p:nvPr/>
        </p:nvSpPr>
        <p:spPr>
          <a:xfrm>
            <a:off x="2146492" y="5475430"/>
            <a:ext cx="590900" cy="178184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66C5CF9-E757-407B-A6D0-EA3F210AF898}"/>
              </a:ext>
            </a:extLst>
          </p:cNvPr>
          <p:cNvSpPr/>
          <p:nvPr/>
        </p:nvSpPr>
        <p:spPr>
          <a:xfrm>
            <a:off x="3854861" y="5647837"/>
            <a:ext cx="400248" cy="224032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004A9C-F87A-4BF3-B9E9-8C9823D34155}"/>
              </a:ext>
            </a:extLst>
          </p:cNvPr>
          <p:cNvSpPr txBox="1"/>
          <p:nvPr/>
        </p:nvSpPr>
        <p:spPr>
          <a:xfrm>
            <a:off x="1377145" y="4384242"/>
            <a:ext cx="3912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충전효욜은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telsa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거가 제일 좋은 거 같던데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차라리 그 기술을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표준으로 만들면 좋을 거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같아요ㅋㅋㅋ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^^'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C291B6-A567-4A6F-A989-9564CE9E4EDE}"/>
              </a:ext>
            </a:extLst>
          </p:cNvPr>
          <p:cNvSpPr txBox="1"/>
          <p:nvPr/>
        </p:nvSpPr>
        <p:spPr>
          <a:xfrm>
            <a:off x="1352903" y="5429254"/>
            <a:ext cx="3980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충전효욜은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TELSA 거가 제일 좋은 거 같던데 차라리 그 기술을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표준으로 만들면 좋을 거 같아요'</a:t>
            </a:r>
          </a:p>
        </p:txBody>
      </p:sp>
      <p:graphicFrame>
        <p:nvGraphicFramePr>
          <p:cNvPr id="42" name="표 42">
            <a:extLst>
              <a:ext uri="{FF2B5EF4-FFF2-40B4-BE49-F238E27FC236}">
                <a16:creationId xmlns:a16="http://schemas.microsoft.com/office/drawing/2014/main" id="{73229430-4744-4402-9073-46A94B7FE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351694"/>
              </p:ext>
            </p:extLst>
          </p:nvPr>
        </p:nvGraphicFramePr>
        <p:xfrm>
          <a:off x="6718826" y="4709945"/>
          <a:ext cx="4667454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33727">
                  <a:extLst>
                    <a:ext uri="{9D8B030D-6E8A-4147-A177-3AD203B41FA5}">
                      <a16:colId xmlns:a16="http://schemas.microsoft.com/office/drawing/2014/main" val="2641346006"/>
                    </a:ext>
                  </a:extLst>
                </a:gridCol>
                <a:gridCol w="2333727">
                  <a:extLst>
                    <a:ext uri="{9D8B030D-6E8A-4147-A177-3AD203B41FA5}">
                      <a16:colId xmlns:a16="http://schemas.microsoft.com/office/drawing/2014/main" val="2640896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맞춤법 검사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맞춤법 검사 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027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충전효욜은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TESLA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충전효율은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TESLA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63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빠르게 늘고 잇다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빠르게 늘고 있다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1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절대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안됀다고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합니다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절대 안된다고 합니다</a:t>
                      </a:r>
                      <a:endParaRPr lang="ko-KR" altLang="en-US" sz="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963591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3E6E11-3F00-4A87-9ED7-AF1E41765EB1}"/>
              </a:ext>
            </a:extLst>
          </p:cNvPr>
          <p:cNvSpPr/>
          <p:nvPr/>
        </p:nvSpPr>
        <p:spPr>
          <a:xfrm>
            <a:off x="1109759" y="2131740"/>
            <a:ext cx="1812736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특수문자 제거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11AB7C-0ABF-4EF2-9690-1EA8E4514F35}"/>
              </a:ext>
            </a:extLst>
          </p:cNvPr>
          <p:cNvSpPr/>
          <p:nvPr/>
        </p:nvSpPr>
        <p:spPr>
          <a:xfrm>
            <a:off x="6343650" y="2127833"/>
            <a:ext cx="1906349" cy="416206"/>
          </a:xfrm>
          <a:prstGeom prst="rect">
            <a:avLst/>
          </a:prstGeom>
          <a:solidFill>
            <a:srgbClr val="004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맞춤법 검사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DF9BC61-D78F-4C8C-A2D0-FB22AAAE4FC0}"/>
              </a:ext>
            </a:extLst>
          </p:cNvPr>
          <p:cNvGrpSpPr/>
          <p:nvPr/>
        </p:nvGrpSpPr>
        <p:grpSpPr>
          <a:xfrm>
            <a:off x="971248" y="-134355"/>
            <a:ext cx="11220752" cy="328433"/>
            <a:chOff x="1219200" y="-46410"/>
            <a:chExt cx="17871177" cy="32843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3C60123-0C35-493D-A8F8-DA9A60F38ADC}"/>
                </a:ext>
              </a:extLst>
            </p:cNvPr>
            <p:cNvSpPr/>
            <p:nvPr/>
          </p:nvSpPr>
          <p:spPr>
            <a:xfrm>
              <a:off x="2819400" y="-46410"/>
              <a:ext cx="16270977" cy="3231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8E6A2FA-E70F-4251-8237-DE9C31093CCB}"/>
                </a:ext>
              </a:extLst>
            </p:cNvPr>
            <p:cNvGrpSpPr/>
            <p:nvPr/>
          </p:nvGrpSpPr>
          <p:grpSpPr>
            <a:xfrm>
              <a:off x="1219200" y="-46410"/>
              <a:ext cx="2042761" cy="328433"/>
              <a:chOff x="2668491" y="1871184"/>
              <a:chExt cx="2042761" cy="328433"/>
            </a:xfrm>
          </p:grpSpPr>
          <p:sp>
            <p:nvSpPr>
              <p:cNvPr id="43" name="직각 삼각형 42">
                <a:extLst>
                  <a:ext uri="{FF2B5EF4-FFF2-40B4-BE49-F238E27FC236}">
                    <a16:creationId xmlns:a16="http://schemas.microsoft.com/office/drawing/2014/main" id="{07A632F7-2681-41D6-A0CD-245DE15BBCF8}"/>
                  </a:ext>
                </a:extLst>
              </p:cNvPr>
              <p:cNvSpPr/>
              <p:nvPr/>
            </p:nvSpPr>
            <p:spPr>
              <a:xfrm>
                <a:off x="4419600" y="1871184"/>
                <a:ext cx="291652" cy="318887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각 삼각형 43">
                <a:extLst>
                  <a:ext uri="{FF2B5EF4-FFF2-40B4-BE49-F238E27FC236}">
                    <a16:creationId xmlns:a16="http://schemas.microsoft.com/office/drawing/2014/main" id="{E07A012A-229B-434F-BA88-B07027F01538}"/>
                  </a:ext>
                </a:extLst>
              </p:cNvPr>
              <p:cNvSpPr/>
              <p:nvPr/>
            </p:nvSpPr>
            <p:spPr>
              <a:xfrm flipH="1" flipV="1">
                <a:off x="2668491" y="1876445"/>
                <a:ext cx="291652" cy="323172"/>
              </a:xfrm>
              <a:prstGeom prst="rtTriangle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A3E6627-21D5-47CF-990B-9BEBB1947D5E}"/>
                  </a:ext>
                </a:extLst>
              </p:cNvPr>
              <p:cNvSpPr/>
              <p:nvPr/>
            </p:nvSpPr>
            <p:spPr>
              <a:xfrm>
                <a:off x="2960143" y="1876445"/>
                <a:ext cx="1459457" cy="313626"/>
              </a:xfrm>
              <a:prstGeom prst="rect">
                <a:avLst/>
              </a:prstGeom>
              <a:solidFill>
                <a:srgbClr val="004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510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4553</Words>
  <Application>Microsoft Office PowerPoint</Application>
  <PresentationFormat>와이드스크린</PresentationFormat>
  <Paragraphs>930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나눔스퀘어_ac ExtraBold</vt:lpstr>
      <vt:lpstr>나눔스퀘어_ac</vt:lpstr>
      <vt:lpstr>맑은 고딕</vt:lpstr>
      <vt:lpstr>Arial</vt:lpstr>
      <vt:lpstr>나눔스퀘어_ac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203</cp:revision>
  <dcterms:created xsi:type="dcterms:W3CDTF">2021-08-23T02:13:23Z</dcterms:created>
  <dcterms:modified xsi:type="dcterms:W3CDTF">2021-08-30T04:35:15Z</dcterms:modified>
</cp:coreProperties>
</file>